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3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2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8271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166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2735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483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530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328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40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73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85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98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5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204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17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33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6AFC2-61F6-4991-8805-A52B6010CACA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FB1C82-7E91-435E-A25D-D4FB81006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66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" y="754380"/>
            <a:ext cx="1152144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/>
              <a:t>НОВАЯ</a:t>
            </a:r>
          </a:p>
          <a:p>
            <a:pPr algn="ctr"/>
            <a:r>
              <a:rPr lang="ru-RU" sz="6600" b="1" dirty="0"/>
              <a:t>а</a:t>
            </a:r>
            <a:r>
              <a:rPr lang="ru-RU" sz="6600" b="1" dirty="0" smtClean="0"/>
              <a:t>ттестация педагогических </a:t>
            </a:r>
            <a:r>
              <a:rPr lang="ru-RU" sz="6600" b="1" dirty="0" smtClean="0"/>
              <a:t>работников</a:t>
            </a:r>
          </a:p>
          <a:p>
            <a:pPr algn="ctr"/>
            <a:endParaRPr lang="ru-RU" sz="6600" b="1" dirty="0" smtClean="0"/>
          </a:p>
          <a:p>
            <a:pPr algn="r"/>
            <a:r>
              <a:rPr lang="ru-RU" sz="3200" b="1" dirty="0" smtClean="0"/>
              <a:t>Методист Родионова Е.Е.</a:t>
            </a:r>
            <a:endParaRPr lang="ru-RU" sz="6600" b="1" dirty="0" smtClean="0"/>
          </a:p>
          <a:p>
            <a:pPr algn="ctr"/>
            <a:r>
              <a:rPr lang="ru-RU" sz="6600" b="1" dirty="0" smtClean="0"/>
              <a:t>24.08.2023 г.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405828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480" y="457200"/>
            <a:ext cx="100812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/>
              <a:t>Цель</a:t>
            </a:r>
          </a:p>
          <a:p>
            <a:pPr algn="ctr"/>
            <a:r>
              <a:rPr lang="ru-RU" sz="6600" b="1" dirty="0"/>
              <a:t>а</a:t>
            </a:r>
            <a:r>
              <a:rPr lang="ru-RU" sz="6600" b="1" dirty="0" smtClean="0"/>
              <a:t>ттестации- мотивация педагогических работников к профессиональному росту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1988999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480" y="457200"/>
            <a:ext cx="113385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400" dirty="0"/>
              <a:t>МИНИСТЕРСТВО ПРОСВЕЩЕНИЯ РОССИЙСКОЙ ФЕДЕРАЦИИ</a:t>
            </a:r>
          </a:p>
          <a:p>
            <a:pPr algn="ctr" fontAlgn="base"/>
            <a:r>
              <a:rPr lang="ru-RU" sz="4400" dirty="0"/>
              <a:t>ПРИКАЗ</a:t>
            </a:r>
            <a:br>
              <a:rPr lang="ru-RU" sz="4400" dirty="0"/>
            </a:br>
            <a:r>
              <a:rPr lang="ru-RU" sz="4400" dirty="0"/>
              <a:t>от 24 марта 2023 г. N 196</a:t>
            </a:r>
          </a:p>
          <a:p>
            <a:pPr algn="ctr" fontAlgn="base"/>
            <a:r>
              <a:rPr lang="ru-RU" sz="4400" b="1" dirty="0"/>
              <a:t>ОБ УТВЕРЖДЕНИИ ПОРЯДКА ПРОВЕДЕНИЯ АТТЕСТАЦИИ ПЕДАГОГИЧЕСКИХ РАБОТНИКОВ ОРГАНИЗАЦИЙ, ОСУЩЕСТВЛЯЮЩИХ ОБРАЗОВАТЕЛЬНУЮ ДЕЯТЕЛЬНОСТ</a:t>
            </a:r>
            <a:r>
              <a:rPr lang="ru-RU" sz="4400" dirty="0"/>
              <a:t>Ь</a:t>
            </a:r>
          </a:p>
        </p:txBody>
      </p:sp>
    </p:spTree>
    <p:extLst>
      <p:ext uri="{BB962C8B-B14F-4D97-AF65-F5344CB8AC3E}">
        <p14:creationId xmlns:p14="http://schemas.microsoft.com/office/powerpoint/2010/main" val="1915568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480" y="457200"/>
            <a:ext cx="113385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400" b="1" dirty="0" smtClean="0"/>
              <a:t>НОВЫЕ ПРАВИЛА</a:t>
            </a:r>
            <a:r>
              <a:rPr lang="ru-RU" sz="4400" b="1" dirty="0"/>
              <a:t> </a:t>
            </a:r>
            <a:r>
              <a:rPr lang="ru-RU" sz="4400" b="1" dirty="0" smtClean="0"/>
              <a:t>АТТЕСТАЦИИ вступают в силу с 1 сентября 2023 г.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400" b="1" dirty="0" smtClean="0"/>
              <a:t>На соответствие занимаемой должности: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400" b="1" dirty="0" smtClean="0"/>
              <a:t>На первую и высшую категорию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3516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480" y="457200"/>
            <a:ext cx="1133856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400" b="1" dirty="0" smtClean="0"/>
              <a:t>НОВЫЕ ПРАВИЛА</a:t>
            </a:r>
            <a:r>
              <a:rPr lang="ru-RU" sz="4400" b="1" dirty="0"/>
              <a:t> </a:t>
            </a:r>
            <a:r>
              <a:rPr lang="ru-RU" sz="4400" b="1" dirty="0" smtClean="0"/>
              <a:t>АТТЕСТАЦИИ</a:t>
            </a:r>
          </a:p>
          <a:p>
            <a:pPr algn="ctr" fontAlgn="base"/>
            <a:r>
              <a:rPr lang="ru-RU" sz="4400" b="1" u="sng" dirty="0" smtClean="0"/>
              <a:t>На соответствие занимаемой должности</a:t>
            </a:r>
            <a:r>
              <a:rPr lang="ru-RU" sz="4400" b="1" dirty="0" smtClean="0"/>
              <a:t>: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400" b="1" dirty="0" smtClean="0"/>
              <a:t>Аттестация проводится 1 раз в 5 лет;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400" b="1" dirty="0" smtClean="0"/>
              <a:t>В состав комиссии не входит руководитель ОО;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400" b="1" dirty="0" smtClean="0"/>
              <a:t>В состав комиссии входит председатель профсоюза и специалисты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endParaRPr lang="ru-RU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2295167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1202436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3600" b="1" u="sng" dirty="0" smtClean="0"/>
              <a:t>Не проходят аттестацию </a:t>
            </a:r>
            <a:r>
              <a:rPr lang="ru-RU" sz="3600" b="1" dirty="0" smtClean="0"/>
              <a:t>соответствие занимаемой должности: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000" b="1" dirty="0" smtClean="0"/>
              <a:t>Педагогические работники, имеющие первую и высшую квалификацию;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000" b="1" dirty="0" smtClean="0"/>
              <a:t>Молодые специалисты, которые работают в ОО менее 2 лет;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000" b="1" dirty="0" smtClean="0"/>
              <a:t>Беременные  и находящиеся в отпуске по беременности и родам, в декрете;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000" b="1" dirty="0" smtClean="0"/>
              <a:t>Педагогические работники, отсутствующие по болезни на работе дольше 4 месяцев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endParaRPr lang="ru-RU" sz="4400" b="1" dirty="0" smtClean="0"/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endParaRPr lang="ru-RU" sz="4400" b="1" dirty="0" smtClean="0"/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3131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1175004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400" b="1" dirty="0" smtClean="0"/>
              <a:t>НОВЫЕ ПРАВИЛА АТТЕСТАЦИИ</a:t>
            </a:r>
          </a:p>
          <a:p>
            <a:pPr algn="ctr" fontAlgn="base"/>
            <a:r>
              <a:rPr lang="ru-RU" sz="4000" b="1" u="sng" dirty="0" smtClean="0"/>
              <a:t>Аттестация на первую и высшую категорию: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000" b="1" dirty="0" smtClean="0"/>
              <a:t>Подача заявления возможна по эл. Почте или почтой РФ «аналоговое» письмо с уведомлением. Либо через портал «</a:t>
            </a:r>
            <a:r>
              <a:rPr lang="ru-RU" sz="4000" b="1" dirty="0" err="1" smtClean="0"/>
              <a:t>Госуслуги</a:t>
            </a:r>
            <a:r>
              <a:rPr lang="ru-RU" sz="4000" b="1" dirty="0" smtClean="0"/>
              <a:t>»;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000" b="1" dirty="0" smtClean="0"/>
              <a:t>Для имеющих первую категорию срок подачи заявление на высшую категорию НЕ ОГРАНИЧЕН;</a:t>
            </a:r>
          </a:p>
          <a:p>
            <a:pPr marL="571500" indent="-571500" algn="ctr" fontAlgn="base">
              <a:buFont typeface="Arial" panose="020B0604020202020204" pitchFamily="34" charset="0"/>
              <a:buChar char="•"/>
            </a:pPr>
            <a:r>
              <a:rPr lang="ru-RU" sz="4000" b="1" dirty="0" smtClean="0"/>
              <a:t>Подать новое заявление можно через год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98776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480" y="457200"/>
            <a:ext cx="1133856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400" b="1" dirty="0" smtClean="0"/>
              <a:t>НОВЫЕ ПРАВИЛА</a:t>
            </a:r>
            <a:r>
              <a:rPr lang="ru-RU" sz="4400" b="1" dirty="0"/>
              <a:t> </a:t>
            </a:r>
            <a:r>
              <a:rPr lang="ru-RU" sz="4400" b="1" dirty="0" smtClean="0"/>
              <a:t>АТТЕСТАЦИИ На Первая и высшая категория, присвоенная с 1 сентября 2023 г. </a:t>
            </a:r>
            <a:r>
              <a:rPr lang="ru-RU" sz="4400" b="1" u="sng" dirty="0" smtClean="0"/>
              <a:t>БЕССРОЧНАЯ.</a:t>
            </a:r>
          </a:p>
          <a:p>
            <a:pPr algn="ctr" fontAlgn="base"/>
            <a:r>
              <a:rPr lang="ru-RU" sz="4400" b="1" dirty="0" smtClean="0"/>
              <a:t>Первая и высшая категория, присвоенная до 1 сентября 2023 г </a:t>
            </a:r>
            <a:r>
              <a:rPr lang="ru-RU" sz="4400" b="1" u="sng" dirty="0" smtClean="0"/>
              <a:t>сохраняется в течение срока, на который они были присвоены</a:t>
            </a:r>
            <a:r>
              <a:rPr lang="ru-RU" sz="4400" b="1" dirty="0" smtClean="0"/>
              <a:t>.</a:t>
            </a:r>
          </a:p>
          <a:p>
            <a:pPr algn="ctr" fontAlgn="base"/>
            <a:endParaRPr lang="ru-RU" sz="4400" b="1" dirty="0"/>
          </a:p>
          <a:p>
            <a:pPr algn="ctr" fontAlgn="base"/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040017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480" y="457200"/>
            <a:ext cx="113385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4400" b="1" dirty="0" smtClean="0"/>
              <a:t>НОВЫЕ ПРАВИЛА</a:t>
            </a:r>
            <a:r>
              <a:rPr lang="ru-RU" sz="4400" b="1" dirty="0"/>
              <a:t> </a:t>
            </a:r>
            <a:r>
              <a:rPr lang="ru-RU" sz="4400" b="1" dirty="0" smtClean="0"/>
              <a:t>АТТЕСТАЦИИ </a:t>
            </a:r>
          </a:p>
          <a:p>
            <a:pPr algn="ctr" fontAlgn="base"/>
            <a:r>
              <a:rPr lang="ru-RU" sz="4400" b="1" dirty="0"/>
              <a:t>н</a:t>
            </a:r>
            <a:r>
              <a:rPr lang="ru-RU" sz="4400" b="1" dirty="0" smtClean="0"/>
              <a:t>а квалификационные категории</a:t>
            </a:r>
          </a:p>
          <a:p>
            <a:pPr algn="ctr" fontAlgn="base"/>
            <a:r>
              <a:rPr lang="ru-RU" sz="4400" b="1" dirty="0" smtClean="0"/>
              <a:t>«ПЕДАГОГ-МЕТОДИСТ» и </a:t>
            </a:r>
          </a:p>
          <a:p>
            <a:pPr algn="ctr" fontAlgn="base"/>
            <a:r>
              <a:rPr lang="ru-RU" sz="4400" b="1" dirty="0" smtClean="0"/>
              <a:t>«ПЕДАГОГ- НАСТАВНИК»</a:t>
            </a:r>
          </a:p>
          <a:p>
            <a:pPr algn="ctr" fontAlgn="base"/>
            <a:r>
              <a:rPr lang="ru-RU" sz="4400" b="1" u="sng" dirty="0" smtClean="0"/>
              <a:t>Их  инициирует сам педагог, имеющий высшую квалификационную категорию.</a:t>
            </a:r>
          </a:p>
          <a:p>
            <a:pPr algn="ctr" fontAlgn="base"/>
            <a:r>
              <a:rPr lang="ru-RU" sz="4400" b="1" i="1" dirty="0" smtClean="0"/>
              <a:t>Наличие </a:t>
            </a:r>
            <a:r>
              <a:rPr lang="ru-RU" sz="4400" b="1" i="1" smtClean="0"/>
              <a:t>данных категорий </a:t>
            </a:r>
            <a:r>
              <a:rPr lang="ru-RU" sz="4400" b="1" i="1" dirty="0" smtClean="0"/>
              <a:t>является основанием для дифференциации оплаты труда</a:t>
            </a:r>
            <a:r>
              <a:rPr lang="ru-RU" sz="4400" b="1" i="1" dirty="0"/>
              <a:t>,</a:t>
            </a:r>
            <a:r>
              <a:rPr lang="ru-RU" sz="4400" b="1" i="1" dirty="0" smtClean="0"/>
              <a:t> </a:t>
            </a:r>
            <a:r>
              <a:rPr lang="ru-RU" sz="4400" b="1" i="1" dirty="0"/>
              <a:t>т</a:t>
            </a:r>
            <a:r>
              <a:rPr lang="ru-RU" sz="4400" b="1" i="1" dirty="0" smtClean="0"/>
              <a:t>.е. </a:t>
            </a:r>
            <a:r>
              <a:rPr lang="ru-RU" sz="4400" b="1" i="1" dirty="0" err="1" smtClean="0"/>
              <a:t>доп</a:t>
            </a:r>
            <a:r>
              <a:rPr lang="ru-RU" sz="4400" b="1" i="1" dirty="0" smtClean="0"/>
              <a:t> оплату</a:t>
            </a:r>
            <a:endParaRPr lang="ru-RU" sz="4400" i="1" dirty="0"/>
          </a:p>
        </p:txBody>
      </p:sp>
    </p:spTree>
    <p:extLst>
      <p:ext uri="{BB962C8B-B14F-4D97-AF65-F5344CB8AC3E}">
        <p14:creationId xmlns:p14="http://schemas.microsoft.com/office/powerpoint/2010/main" val="117273408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259</Words>
  <Application>Microsoft Office PowerPoint</Application>
  <PresentationFormat>Широкоэкранный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9</cp:revision>
  <dcterms:created xsi:type="dcterms:W3CDTF">2023-08-23T10:45:16Z</dcterms:created>
  <dcterms:modified xsi:type="dcterms:W3CDTF">2023-09-08T05:33:21Z</dcterms:modified>
</cp:coreProperties>
</file>