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F60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60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07252" y="1824227"/>
            <a:ext cx="5172710" cy="4349750"/>
          </a:xfrm>
          <a:custGeom>
            <a:avLst/>
            <a:gdLst/>
            <a:ahLst/>
            <a:cxnLst/>
            <a:rect l="l" t="t" r="r" b="b"/>
            <a:pathLst>
              <a:path w="5172709" h="4349750">
                <a:moveTo>
                  <a:pt x="5172456" y="0"/>
                </a:moveTo>
                <a:lnTo>
                  <a:pt x="0" y="0"/>
                </a:lnTo>
                <a:lnTo>
                  <a:pt x="0" y="4349496"/>
                </a:lnTo>
                <a:lnTo>
                  <a:pt x="5172456" y="4349496"/>
                </a:lnTo>
                <a:lnTo>
                  <a:pt x="5172456" y="0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60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97350"/>
            <a:ext cx="12192000" cy="3660775"/>
          </a:xfrm>
          <a:custGeom>
            <a:avLst/>
            <a:gdLst/>
            <a:ahLst/>
            <a:cxnLst/>
            <a:rect l="l" t="t" r="r" b="b"/>
            <a:pathLst>
              <a:path w="12192000" h="3660775">
                <a:moveTo>
                  <a:pt x="12192000" y="0"/>
                </a:moveTo>
                <a:lnTo>
                  <a:pt x="0" y="0"/>
                </a:lnTo>
                <a:lnTo>
                  <a:pt x="0" y="3660646"/>
                </a:lnTo>
                <a:lnTo>
                  <a:pt x="12192000" y="366064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5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84147"/>
            <a:ext cx="9900285" cy="1373505"/>
          </a:xfrm>
          <a:custGeom>
            <a:avLst/>
            <a:gdLst/>
            <a:ahLst/>
            <a:cxnLst/>
            <a:rect l="l" t="t" r="r" b="b"/>
            <a:pathLst>
              <a:path w="9900285" h="1373505">
                <a:moveTo>
                  <a:pt x="9899904" y="0"/>
                </a:moveTo>
                <a:lnTo>
                  <a:pt x="0" y="0"/>
                </a:lnTo>
                <a:lnTo>
                  <a:pt x="0" y="1373124"/>
                </a:lnTo>
                <a:lnTo>
                  <a:pt x="9899904" y="1373124"/>
                </a:lnTo>
                <a:lnTo>
                  <a:pt x="9899904" y="0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5168" y="44196"/>
            <a:ext cx="1819655" cy="7482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8452" y="201168"/>
            <a:ext cx="1014983" cy="8382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1280648" y="0"/>
            <a:ext cx="911860" cy="911860"/>
          </a:xfrm>
          <a:custGeom>
            <a:avLst/>
            <a:gdLst/>
            <a:ahLst/>
            <a:cxnLst/>
            <a:rect l="l" t="t" r="r" b="b"/>
            <a:pathLst>
              <a:path w="911859" h="911860">
                <a:moveTo>
                  <a:pt x="911351" y="0"/>
                </a:moveTo>
                <a:lnTo>
                  <a:pt x="0" y="0"/>
                </a:lnTo>
                <a:lnTo>
                  <a:pt x="0" y="911351"/>
                </a:lnTo>
                <a:lnTo>
                  <a:pt x="911351" y="911351"/>
                </a:lnTo>
                <a:lnTo>
                  <a:pt x="911351" y="0"/>
                </a:lnTo>
                <a:close/>
              </a:path>
            </a:pathLst>
          </a:custGeom>
          <a:solidFill>
            <a:srgbClr val="74D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41152" y="911352"/>
            <a:ext cx="546100" cy="550545"/>
          </a:xfrm>
          <a:custGeom>
            <a:avLst/>
            <a:gdLst/>
            <a:ahLst/>
            <a:cxnLst/>
            <a:rect l="l" t="t" r="r" b="b"/>
            <a:pathLst>
              <a:path w="546100" h="550544">
                <a:moveTo>
                  <a:pt x="545592" y="0"/>
                </a:moveTo>
                <a:lnTo>
                  <a:pt x="0" y="0"/>
                </a:lnTo>
                <a:lnTo>
                  <a:pt x="0" y="550163"/>
                </a:lnTo>
                <a:lnTo>
                  <a:pt x="545592" y="550163"/>
                </a:lnTo>
                <a:lnTo>
                  <a:pt x="54559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899904" y="2537460"/>
            <a:ext cx="311150" cy="312420"/>
          </a:xfrm>
          <a:custGeom>
            <a:avLst/>
            <a:gdLst/>
            <a:ahLst/>
            <a:cxnLst/>
            <a:rect l="l" t="t" r="r" b="b"/>
            <a:pathLst>
              <a:path w="311150" h="312419">
                <a:moveTo>
                  <a:pt x="310896" y="0"/>
                </a:moveTo>
                <a:lnTo>
                  <a:pt x="0" y="0"/>
                </a:lnTo>
                <a:lnTo>
                  <a:pt x="0" y="312420"/>
                </a:lnTo>
                <a:lnTo>
                  <a:pt x="310896" y="312420"/>
                </a:lnTo>
                <a:lnTo>
                  <a:pt x="31089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60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46347"/>
            <a:ext cx="7714615" cy="2103120"/>
          </a:xfrm>
          <a:custGeom>
            <a:avLst/>
            <a:gdLst/>
            <a:ahLst/>
            <a:cxnLst/>
            <a:rect l="l" t="t" r="r" b="b"/>
            <a:pathLst>
              <a:path w="7714615" h="2103120">
                <a:moveTo>
                  <a:pt x="7714488" y="0"/>
                </a:moveTo>
                <a:lnTo>
                  <a:pt x="0" y="0"/>
                </a:lnTo>
                <a:lnTo>
                  <a:pt x="0" y="2103120"/>
                </a:lnTo>
                <a:lnTo>
                  <a:pt x="7714488" y="2103120"/>
                </a:lnTo>
                <a:lnTo>
                  <a:pt x="7714488" y="0"/>
                </a:lnTo>
                <a:close/>
              </a:path>
            </a:pathLst>
          </a:custGeom>
          <a:solidFill>
            <a:srgbClr val="EB56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26463"/>
            <a:ext cx="9805670" cy="1546860"/>
          </a:xfrm>
          <a:custGeom>
            <a:avLst/>
            <a:gdLst/>
            <a:ahLst/>
            <a:cxnLst/>
            <a:rect l="l" t="t" r="r" b="b"/>
            <a:pathLst>
              <a:path w="9805670" h="1546860">
                <a:moveTo>
                  <a:pt x="9805416" y="0"/>
                </a:moveTo>
                <a:lnTo>
                  <a:pt x="0" y="0"/>
                </a:lnTo>
                <a:lnTo>
                  <a:pt x="0" y="1546860"/>
                </a:lnTo>
                <a:lnTo>
                  <a:pt x="9805416" y="1546860"/>
                </a:lnTo>
                <a:lnTo>
                  <a:pt x="9805416" y="0"/>
                </a:lnTo>
                <a:close/>
              </a:path>
            </a:pathLst>
          </a:custGeom>
          <a:solidFill>
            <a:srgbClr val="EB5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00688" y="1920240"/>
            <a:ext cx="591820" cy="591820"/>
          </a:xfrm>
          <a:custGeom>
            <a:avLst/>
            <a:gdLst/>
            <a:ahLst/>
            <a:cxnLst/>
            <a:rect l="l" t="t" r="r" b="b"/>
            <a:pathLst>
              <a:path w="591820" h="591819">
                <a:moveTo>
                  <a:pt x="591311" y="0"/>
                </a:moveTo>
                <a:lnTo>
                  <a:pt x="0" y="0"/>
                </a:lnTo>
                <a:lnTo>
                  <a:pt x="0" y="591312"/>
                </a:lnTo>
                <a:lnTo>
                  <a:pt x="591311" y="591312"/>
                </a:lnTo>
                <a:lnTo>
                  <a:pt x="591311" y="0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484" y="344805"/>
            <a:ext cx="10064115" cy="133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F60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2537" y="2077339"/>
            <a:ext cx="4880610" cy="198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dagog@bolshaya-peremena.te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edEM1ZKcBZ5hMTRi" TargetMode="External"/><Relationship Id="rId5" Type="http://schemas.openxmlformats.org/officeDocument/2006/relationships/hyperlink" Target="mailto:pedagog@bolshaya-peremena.team" TargetMode="Externa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513" y="1229690"/>
            <a:ext cx="736790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Клубы</a:t>
            </a:r>
            <a:r>
              <a:rPr sz="4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«Большой</a:t>
            </a:r>
            <a:r>
              <a:rPr sz="4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перемены»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560"/>
              </a:lnSpc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учреждениях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188461"/>
            <a:ext cx="12192000" cy="4669790"/>
            <a:chOff x="0" y="2188461"/>
            <a:chExt cx="12192000" cy="4669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88461"/>
              <a:ext cx="12191999" cy="46695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29172"/>
              <a:ext cx="550545" cy="528955"/>
            </a:xfrm>
            <a:custGeom>
              <a:avLst/>
              <a:gdLst/>
              <a:ahLst/>
              <a:cxnLst/>
              <a:rect l="l" t="t" r="r" b="b"/>
              <a:pathLst>
                <a:path w="550545" h="528954">
                  <a:moveTo>
                    <a:pt x="550164" y="0"/>
                  </a:moveTo>
                  <a:lnTo>
                    <a:pt x="0" y="0"/>
                  </a:lnTo>
                  <a:lnTo>
                    <a:pt x="0" y="528826"/>
                  </a:lnTo>
                  <a:lnTo>
                    <a:pt x="550164" y="528826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74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163" y="5964935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39">
                  <a:moveTo>
                    <a:pt x="370332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370332" y="370331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4703" y="262127"/>
            <a:ext cx="1592579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6692" y="4614671"/>
            <a:ext cx="1435735" cy="1315720"/>
          </a:xfrm>
          <a:custGeom>
            <a:avLst/>
            <a:gdLst/>
            <a:ahLst/>
            <a:cxnLst/>
            <a:rect l="l" t="t" r="r" b="b"/>
            <a:pathLst>
              <a:path w="1435735" h="1315720">
                <a:moveTo>
                  <a:pt x="1435608" y="0"/>
                </a:moveTo>
                <a:lnTo>
                  <a:pt x="0" y="0"/>
                </a:lnTo>
                <a:lnTo>
                  <a:pt x="0" y="1315211"/>
                </a:lnTo>
                <a:lnTo>
                  <a:pt x="1435608" y="1315211"/>
                </a:lnTo>
                <a:lnTo>
                  <a:pt x="1435608" y="0"/>
                </a:lnTo>
                <a:close/>
              </a:path>
            </a:pathLst>
          </a:custGeom>
          <a:solidFill>
            <a:srgbClr val="EF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18192" y="4253484"/>
            <a:ext cx="1870075" cy="1728470"/>
            <a:chOff x="9918192" y="4253484"/>
            <a:chExt cx="1870075" cy="1728470"/>
          </a:xfrm>
        </p:grpSpPr>
        <p:sp>
          <p:nvSpPr>
            <p:cNvPr id="4" name="object 4"/>
            <p:cNvSpPr/>
            <p:nvPr/>
          </p:nvSpPr>
          <p:spPr>
            <a:xfrm>
              <a:off x="9918192" y="5050536"/>
              <a:ext cx="967740" cy="931544"/>
            </a:xfrm>
            <a:custGeom>
              <a:avLst/>
              <a:gdLst/>
              <a:ahLst/>
              <a:cxnLst/>
              <a:rect l="l" t="t" r="r" b="b"/>
              <a:pathLst>
                <a:path w="967740" h="931545">
                  <a:moveTo>
                    <a:pt x="967740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967740" y="931163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74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52532" y="4253484"/>
              <a:ext cx="1435735" cy="1315720"/>
            </a:xfrm>
            <a:custGeom>
              <a:avLst/>
              <a:gdLst/>
              <a:ahLst/>
              <a:cxnLst/>
              <a:rect l="l" t="t" r="r" b="b"/>
              <a:pathLst>
                <a:path w="1435734" h="1315720">
                  <a:moveTo>
                    <a:pt x="1435607" y="0"/>
                  </a:moveTo>
                  <a:lnTo>
                    <a:pt x="0" y="0"/>
                  </a:lnTo>
                  <a:lnTo>
                    <a:pt x="0" y="1315211"/>
                  </a:lnTo>
                  <a:lnTo>
                    <a:pt x="1435607" y="1315211"/>
                  </a:lnTo>
                  <a:lnTo>
                    <a:pt x="1435607" y="0"/>
                  </a:lnTo>
                  <a:close/>
                </a:path>
              </a:pathLst>
            </a:custGeom>
            <a:solidFill>
              <a:srgbClr val="EF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484" y="369569"/>
            <a:ext cx="4864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</a:t>
            </a:r>
            <a:r>
              <a:rPr spc="-110" dirty="0"/>
              <a:t> </a:t>
            </a:r>
            <a:r>
              <a:rPr dirty="0"/>
              <a:t>ПРИНЦИПОВ</a:t>
            </a:r>
            <a:r>
              <a:rPr spc="-55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1484" y="796290"/>
            <a:ext cx="653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F60AB"/>
                </a:solidFill>
                <a:latin typeface="Arial Black"/>
                <a:cs typeface="Arial Black"/>
              </a:rPr>
              <a:t>КЛУБА</a:t>
            </a:r>
            <a:r>
              <a:rPr sz="2800" spc="-135" dirty="0">
                <a:solidFill>
                  <a:srgbClr val="1F60AB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1F60AB"/>
                </a:solidFill>
                <a:latin typeface="Arial Black"/>
                <a:cs typeface="Arial Black"/>
              </a:rPr>
              <a:t>«БОЛЬШОЙ</a:t>
            </a:r>
            <a:r>
              <a:rPr sz="2800" spc="-114" dirty="0">
                <a:solidFill>
                  <a:srgbClr val="1F60AB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1F60AB"/>
                </a:solidFill>
                <a:latin typeface="Arial Black"/>
                <a:cs typeface="Arial Black"/>
              </a:rPr>
              <a:t>ПЕРЕМЕНЫ»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3900" y="4253484"/>
            <a:ext cx="4438015" cy="1315720"/>
          </a:xfrm>
          <a:custGeom>
            <a:avLst/>
            <a:gdLst/>
            <a:ahLst/>
            <a:cxnLst/>
            <a:rect l="l" t="t" r="r" b="b"/>
            <a:pathLst>
              <a:path w="4438015" h="1315720">
                <a:moveTo>
                  <a:pt x="0" y="1315211"/>
                </a:moveTo>
                <a:lnTo>
                  <a:pt x="4437888" y="1315211"/>
                </a:lnTo>
                <a:lnTo>
                  <a:pt x="4437888" y="0"/>
                </a:lnTo>
                <a:lnTo>
                  <a:pt x="0" y="0"/>
                </a:lnTo>
                <a:lnTo>
                  <a:pt x="0" y="1315211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67100" y="4253484"/>
            <a:ext cx="1066800" cy="1315720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0355"/>
              </a:lnSpc>
            </a:pPr>
            <a:r>
              <a:rPr sz="96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9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3900" y="4253484"/>
            <a:ext cx="4438015" cy="13157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КЛУБ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СООБЩЕСТВО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ЕДИНОМЫШЛЕННИКОВ</a:t>
            </a:r>
            <a:endParaRPr sz="1800">
              <a:latin typeface="Arial"/>
              <a:cs typeface="Arial"/>
            </a:endParaRPr>
          </a:p>
          <a:p>
            <a:pPr marL="92710" marR="747395">
              <a:lnSpc>
                <a:spcPct val="100000"/>
              </a:lnSpc>
              <a:spcBef>
                <a:spcPts val="1460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«БОЛЬШАЯ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ПЕРЕМЕНА»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КОНКУРС,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ЦЕЛАЯ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ЭКОСИСТЕМА,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КОТОРАЯ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ФОРМИРУЕТСЯ СООБЩЕСТВОМ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880" y="1367027"/>
            <a:ext cx="1068705" cy="1315720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0355"/>
              </a:lnSpc>
            </a:pPr>
            <a:r>
              <a:rPr sz="96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9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2204" y="1367027"/>
            <a:ext cx="4436745" cy="131572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РАЗДЕЛЯЕМ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ХАРТИЮ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«БОЛЬШОЙ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ПЕРЕМЕНЫ</a:t>
            </a:r>
            <a:endParaRPr sz="1800">
              <a:latin typeface="Arial"/>
              <a:cs typeface="Arial"/>
            </a:endParaRPr>
          </a:p>
          <a:p>
            <a:pPr marL="90805" marR="748030">
              <a:lnSpc>
                <a:spcPct val="100000"/>
              </a:lnSpc>
              <a:spcBef>
                <a:spcPts val="1460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МЫ</a:t>
            </a:r>
            <a:r>
              <a:rPr sz="10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ПРИНИМАЕМ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МИССИЮ,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ПРИНЦИПЫ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ХАРТИИ,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ТАКЖЕ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ТРАНСЛИРУЕМ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РАМКАХ СООБЩЕСТВА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5164" y="1367027"/>
            <a:ext cx="1066800" cy="1315720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0355"/>
              </a:lnSpc>
            </a:pPr>
            <a:r>
              <a:rPr sz="96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9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1964" y="1367027"/>
            <a:ext cx="4436745" cy="131572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УЧАСТНИКИ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ВОВЛЕКАЮТСЯ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РАБОТУ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КЛУБА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ДОБРОВОЛЬНО</a:t>
            </a:r>
            <a:endParaRPr sz="1800">
              <a:latin typeface="Arial"/>
              <a:cs typeface="Arial"/>
            </a:endParaRPr>
          </a:p>
          <a:p>
            <a:pPr marL="92075" marR="435609">
              <a:lnSpc>
                <a:spcPct val="100000"/>
              </a:lnSpc>
              <a:spcBef>
                <a:spcPts val="1460"/>
              </a:spcBef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ЛЮБОЙ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ПРИНИМАЕТ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0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0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СОБСТВЕННОМУ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ЖЕЛАНИЮ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595" y="2804160"/>
            <a:ext cx="1066800" cy="131381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0345"/>
              </a:lnSpc>
            </a:pPr>
            <a:r>
              <a:rPr sz="96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96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4395" y="2804160"/>
            <a:ext cx="4438015" cy="131381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244030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НАША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ПОМОЩЬ БЕСКОРЫСТНА</a:t>
            </a:r>
            <a:endParaRPr sz="1800">
              <a:latin typeface="Arial"/>
              <a:cs typeface="Arial"/>
            </a:endParaRPr>
          </a:p>
          <a:p>
            <a:pPr marL="92075" marR="650240">
              <a:lnSpc>
                <a:spcPct val="100000"/>
              </a:lnSpc>
              <a:spcBef>
                <a:spcPts val="1455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ЛЮБАЯ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ЧЛЕНУ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ОКАЗЫВАЕТСЯ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0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БЕЗВОЗМЕЗДНОЙ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ОСНОВЕ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0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ОБОЮДНОМУ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ЖЕЛАНИЮ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</a:t>
            </a:r>
            <a:r>
              <a:rPr sz="10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7355" y="2804160"/>
            <a:ext cx="1068705" cy="131381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ts val="10345"/>
              </a:lnSpc>
            </a:pPr>
            <a:r>
              <a:rPr sz="96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96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45680" y="2804160"/>
            <a:ext cx="4436745" cy="131381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61658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НАМ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ВАЖНО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МНЕНИЕ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КАЖДОГО УЧАСТНИКА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455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0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СООБЩЕСТВЕ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ПРИНИМАЮТСЯ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ОБЩИХ</a:t>
            </a:r>
            <a:endParaRPr sz="105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СОБРАНИЯХ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УЧЕТОМ</a:t>
            </a:r>
            <a:r>
              <a:rPr sz="10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МНЕНИЯ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УЧАСТНИКОВ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0687" y="4231233"/>
            <a:ext cx="1930400" cy="2131695"/>
            <a:chOff x="520687" y="4231233"/>
            <a:chExt cx="1930400" cy="2131695"/>
          </a:xfrm>
        </p:grpSpPr>
        <p:sp>
          <p:nvSpPr>
            <p:cNvPr id="21" name="object 21"/>
            <p:cNvSpPr/>
            <p:nvPr/>
          </p:nvSpPr>
          <p:spPr>
            <a:xfrm>
              <a:off x="1289304" y="5228844"/>
              <a:ext cx="1161415" cy="1134110"/>
            </a:xfrm>
            <a:custGeom>
              <a:avLst/>
              <a:gdLst/>
              <a:ahLst/>
              <a:cxnLst/>
              <a:rect l="l" t="t" r="r" b="b"/>
              <a:pathLst>
                <a:path w="1161414" h="1134110">
                  <a:moveTo>
                    <a:pt x="1161287" y="0"/>
                  </a:moveTo>
                  <a:lnTo>
                    <a:pt x="0" y="0"/>
                  </a:lnTo>
                  <a:lnTo>
                    <a:pt x="0" y="1133855"/>
                  </a:lnTo>
                  <a:lnTo>
                    <a:pt x="1161287" y="1133855"/>
                  </a:lnTo>
                  <a:lnTo>
                    <a:pt x="1161287" y="0"/>
                  </a:lnTo>
                  <a:close/>
                </a:path>
              </a:pathLst>
            </a:custGeom>
            <a:solidFill>
              <a:srgbClr val="74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87" y="4231233"/>
              <a:ext cx="940066" cy="10108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0096" y="5574791"/>
              <a:ext cx="643128" cy="49529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2064" y="4270247"/>
            <a:ext cx="748283" cy="6949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93756" y="4305287"/>
            <a:ext cx="1153033" cy="123191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067288" y="5920740"/>
            <a:ext cx="765175" cy="774700"/>
            <a:chOff x="11067288" y="5920740"/>
            <a:chExt cx="765175" cy="774700"/>
          </a:xfrm>
        </p:grpSpPr>
        <p:sp>
          <p:nvSpPr>
            <p:cNvPr id="27" name="object 27"/>
            <p:cNvSpPr/>
            <p:nvPr/>
          </p:nvSpPr>
          <p:spPr>
            <a:xfrm>
              <a:off x="11067288" y="646633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228600" y="2285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295888" y="5920740"/>
              <a:ext cx="536575" cy="536575"/>
            </a:xfrm>
            <a:custGeom>
              <a:avLst/>
              <a:gdLst/>
              <a:ahLst/>
              <a:cxnLst/>
              <a:rect l="l" t="t" r="r" b="b"/>
              <a:pathLst>
                <a:path w="536575" h="536575">
                  <a:moveTo>
                    <a:pt x="536448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536448" y="536448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74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375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3326" y="2903041"/>
            <a:ext cx="7645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Спасибо</a:t>
            </a:r>
            <a:r>
              <a:rPr sz="5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5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Arial"/>
                <a:cs typeface="Arial"/>
              </a:rPr>
              <a:t>внимание!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" y="728472"/>
            <a:ext cx="1423416" cy="11750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9468" y="728472"/>
            <a:ext cx="2145792" cy="704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26207"/>
            <a:ext cx="12192000" cy="2329180"/>
          </a:xfrm>
          <a:custGeom>
            <a:avLst/>
            <a:gdLst/>
            <a:ahLst/>
            <a:cxnLst/>
            <a:rect l="l" t="t" r="r" b="b"/>
            <a:pathLst>
              <a:path w="12192000" h="2329179">
                <a:moveTo>
                  <a:pt x="12192000" y="0"/>
                </a:moveTo>
                <a:lnTo>
                  <a:pt x="0" y="0"/>
                </a:lnTo>
                <a:lnTo>
                  <a:pt x="0" y="2328672"/>
                </a:lnTo>
                <a:lnTo>
                  <a:pt x="12192000" y="23286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646" y="344805"/>
            <a:ext cx="33762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16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4E95"/>
                </a:solidFill>
                <a:latin typeface="Arial"/>
                <a:cs typeface="Arial"/>
              </a:rPr>
              <a:t>Оператор</a:t>
            </a:r>
            <a:r>
              <a:rPr sz="2000" b="1" spc="-80" dirty="0">
                <a:solidFill>
                  <a:srgbClr val="004E9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95"/>
                </a:solidFill>
                <a:latin typeface="Arial"/>
                <a:cs typeface="Arial"/>
              </a:rPr>
              <a:t>конкурса </a:t>
            </a:r>
            <a:r>
              <a:rPr sz="2000" b="1" dirty="0">
                <a:solidFill>
                  <a:srgbClr val="004E95"/>
                </a:solidFill>
                <a:latin typeface="Arial"/>
                <a:cs typeface="Arial"/>
              </a:rPr>
              <a:t>АНО</a:t>
            </a:r>
            <a:r>
              <a:rPr sz="2000" b="1" spc="-70" dirty="0">
                <a:solidFill>
                  <a:srgbClr val="004E9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95"/>
                </a:solidFill>
                <a:latin typeface="Arial"/>
                <a:cs typeface="Arial"/>
              </a:rPr>
              <a:t>«Большая</a:t>
            </a:r>
            <a:r>
              <a:rPr sz="2000" b="1" spc="-90" dirty="0">
                <a:solidFill>
                  <a:srgbClr val="004E9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95"/>
                </a:solidFill>
                <a:latin typeface="Arial"/>
                <a:cs typeface="Arial"/>
              </a:rPr>
              <a:t>перемена»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8526" y="1240827"/>
            <a:ext cx="2212624" cy="785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29021" y="2748533"/>
            <a:ext cx="1934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4E95"/>
                </a:solidFill>
                <a:latin typeface="Arial"/>
                <a:cs typeface="Arial"/>
              </a:rPr>
              <a:t>Организаторы: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3200" y="3211067"/>
            <a:ext cx="7068820" cy="1123315"/>
            <a:chOff x="3243072" y="3211067"/>
            <a:chExt cx="7068820" cy="11233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5964" y="3474719"/>
              <a:ext cx="2066543" cy="7818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072" y="3211067"/>
              <a:ext cx="1182624" cy="1097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304" y="3474719"/>
              <a:ext cx="2545079" cy="85953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0513" y="5232050"/>
            <a:ext cx="1429719" cy="11519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8988" y="5330952"/>
            <a:ext cx="954023" cy="10058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8056" y="5315711"/>
            <a:ext cx="801624" cy="10759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086350" y="4781550"/>
            <a:ext cx="20186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4E95"/>
                </a:solidFill>
                <a:latin typeface="Arial"/>
                <a:cs typeface="Arial"/>
              </a:rPr>
              <a:t>при</a:t>
            </a:r>
            <a:r>
              <a:rPr sz="2000" b="1" spc="-15" dirty="0">
                <a:solidFill>
                  <a:srgbClr val="004E9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95"/>
                </a:solidFill>
                <a:latin typeface="Arial"/>
                <a:cs typeface="Arial"/>
              </a:rPr>
              <a:t>поддержке: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94103"/>
            <a:ext cx="12192000" cy="2795270"/>
            <a:chOff x="0" y="1594103"/>
            <a:chExt cx="12192000" cy="2795270"/>
          </a:xfrm>
        </p:grpSpPr>
        <p:sp>
          <p:nvSpPr>
            <p:cNvPr id="3" name="object 3"/>
            <p:cNvSpPr/>
            <p:nvPr/>
          </p:nvSpPr>
          <p:spPr>
            <a:xfrm>
              <a:off x="0" y="1772411"/>
              <a:ext cx="12192000" cy="1199515"/>
            </a:xfrm>
            <a:custGeom>
              <a:avLst/>
              <a:gdLst/>
              <a:ahLst/>
              <a:cxnLst/>
              <a:rect l="l" t="t" r="r" b="b"/>
              <a:pathLst>
                <a:path w="12192000" h="1199514">
                  <a:moveTo>
                    <a:pt x="12192000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12192000" y="11993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8564" y="1594103"/>
              <a:ext cx="4802124" cy="27950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/>
              <a:t>КЛУБ</a:t>
            </a:r>
            <a:r>
              <a:rPr spc="-150" dirty="0"/>
              <a:t> </a:t>
            </a:r>
            <a:r>
              <a:rPr dirty="0"/>
              <a:t>«БОЛЬШОЙ</a:t>
            </a:r>
            <a:r>
              <a:rPr spc="-125" dirty="0"/>
              <a:t> </a:t>
            </a:r>
            <a:r>
              <a:rPr dirty="0"/>
              <a:t>ПЕРЕМЕНЫ»</a:t>
            </a:r>
            <a:r>
              <a:rPr spc="-114" dirty="0"/>
              <a:t> </a:t>
            </a:r>
            <a:r>
              <a:rPr spc="-60" dirty="0"/>
              <a:t>-</a:t>
            </a:r>
          </a:p>
          <a:p>
            <a:pPr marL="22225" marR="5080">
              <a:lnSpc>
                <a:spcPct val="100000"/>
              </a:lnSpc>
            </a:pPr>
            <a:r>
              <a:rPr dirty="0"/>
              <a:t>ЭТО</a:t>
            </a:r>
            <a:r>
              <a:rPr spc="-114" dirty="0"/>
              <a:t> </a:t>
            </a:r>
            <a:r>
              <a:rPr dirty="0"/>
              <a:t>КОМАНДА</a:t>
            </a:r>
            <a:r>
              <a:rPr spc="-100" dirty="0"/>
              <a:t> </a:t>
            </a:r>
            <a:r>
              <a:rPr spc="-10" dirty="0"/>
              <a:t>ЕДИНОМЫШЛЕННИКОВ, КОТОРАЯ: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2504" y="1594103"/>
            <a:ext cx="11969750" cy="5264150"/>
            <a:chOff x="222504" y="1594103"/>
            <a:chExt cx="11969750" cy="5264150"/>
          </a:xfrm>
        </p:grpSpPr>
        <p:sp>
          <p:nvSpPr>
            <p:cNvPr id="8" name="object 8"/>
            <p:cNvSpPr/>
            <p:nvPr/>
          </p:nvSpPr>
          <p:spPr>
            <a:xfrm>
              <a:off x="408432" y="3448811"/>
              <a:ext cx="6144895" cy="3241675"/>
            </a:xfrm>
            <a:custGeom>
              <a:avLst/>
              <a:gdLst/>
              <a:ahLst/>
              <a:cxnLst/>
              <a:rect l="l" t="t" r="r" b="b"/>
              <a:pathLst>
                <a:path w="6144895" h="3241675">
                  <a:moveTo>
                    <a:pt x="6144768" y="0"/>
                  </a:moveTo>
                  <a:lnTo>
                    <a:pt x="0" y="0"/>
                  </a:lnTo>
                  <a:lnTo>
                    <a:pt x="0" y="3241548"/>
                  </a:lnTo>
                  <a:lnTo>
                    <a:pt x="6144768" y="3241548"/>
                  </a:lnTo>
                  <a:lnTo>
                    <a:pt x="6144768" y="0"/>
                  </a:lnTo>
                  <a:close/>
                </a:path>
              </a:pathLst>
            </a:custGeom>
            <a:solidFill>
              <a:srgbClr val="4D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79708" y="2185415"/>
              <a:ext cx="220979" cy="220979"/>
            </a:xfrm>
            <a:custGeom>
              <a:avLst/>
              <a:gdLst/>
              <a:ahLst/>
              <a:cxnLst/>
              <a:rect l="l" t="t" r="r" b="b"/>
              <a:pathLst>
                <a:path w="220979" h="220980">
                  <a:moveTo>
                    <a:pt x="220979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220979" y="220979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504" y="6670547"/>
              <a:ext cx="186055" cy="187960"/>
            </a:xfrm>
            <a:custGeom>
              <a:avLst/>
              <a:gdLst/>
              <a:ahLst/>
              <a:cxnLst/>
              <a:rect l="l" t="t" r="r" b="b"/>
              <a:pathLst>
                <a:path w="186054" h="187959">
                  <a:moveTo>
                    <a:pt x="185927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185927" y="187452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B5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00687" y="1594103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19">
                  <a:moveTo>
                    <a:pt x="591311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591311" y="591312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D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563" y="4503419"/>
              <a:ext cx="4802124" cy="216712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9523476" y="78181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9100" y="0"/>
                </a:moveTo>
                <a:lnTo>
                  <a:pt x="0" y="0"/>
                </a:lnTo>
                <a:lnTo>
                  <a:pt x="0" y="419100"/>
                </a:lnTo>
                <a:lnTo>
                  <a:pt x="419100" y="419100"/>
                </a:lnTo>
                <a:lnTo>
                  <a:pt x="419100" y="0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0" y="2016632"/>
            <a:ext cx="12192000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0550" marR="6584950" indent="-172720">
              <a:lnSpc>
                <a:spcPct val="100000"/>
              </a:lnSpc>
              <a:spcBef>
                <a:spcPts val="105"/>
              </a:spcBef>
              <a:buSzPct val="145454"/>
              <a:buFont typeface="Wingdings"/>
              <a:buChar char=""/>
              <a:tabLst>
                <a:tab pos="59055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транслирует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ценности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«Большой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перемены»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внутри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образовательного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соответствии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Хартией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«Большой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перемены»</a:t>
            </a:r>
            <a:endParaRPr sz="1100">
              <a:latin typeface="Arial"/>
              <a:cs typeface="Arial"/>
            </a:endParaRPr>
          </a:p>
          <a:p>
            <a:pPr marL="590550" indent="-172085">
              <a:lnSpc>
                <a:spcPct val="100000"/>
              </a:lnSpc>
              <a:buSzPct val="145454"/>
              <a:buFont typeface="Wingdings"/>
              <a:buChar char=""/>
              <a:tabLst>
                <a:tab pos="59055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поддерживает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проектные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инициативы</a:t>
            </a:r>
            <a:endParaRPr sz="1100">
              <a:latin typeface="Arial"/>
              <a:cs typeface="Arial"/>
            </a:endParaRPr>
          </a:p>
          <a:p>
            <a:pPr marL="590550" indent="-172085">
              <a:lnSpc>
                <a:spcPct val="100000"/>
              </a:lnSpc>
              <a:buSzPct val="145454"/>
              <a:buFont typeface="Wingdings"/>
              <a:buChar char=""/>
              <a:tabLst>
                <a:tab pos="59055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развивает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направления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Конкурса</a:t>
            </a:r>
            <a:endParaRPr sz="1100">
              <a:latin typeface="Arial"/>
              <a:cs typeface="Arial"/>
            </a:endParaRPr>
          </a:p>
          <a:p>
            <a:pPr marL="590550" indent="-172085">
              <a:lnSpc>
                <a:spcPct val="100000"/>
              </a:lnSpc>
              <a:buSzPct val="145454"/>
              <a:buFont typeface="Wingdings"/>
              <a:buChar char=""/>
              <a:tabLst>
                <a:tab pos="59055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выстраивает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между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всеми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участниками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образовательного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процесса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1312" y="3604259"/>
            <a:ext cx="502920" cy="2969260"/>
            <a:chOff x="591312" y="3604259"/>
            <a:chExt cx="502920" cy="29692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408" y="6079235"/>
              <a:ext cx="492252" cy="4937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" y="3604259"/>
              <a:ext cx="449580" cy="4495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2" y="4072127"/>
              <a:ext cx="455675" cy="4556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412" y="4573523"/>
              <a:ext cx="464819" cy="4648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20" y="5074919"/>
              <a:ext cx="413004" cy="4130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60628" y="3102609"/>
            <a:ext cx="4330700" cy="338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DBBC3"/>
                </a:solidFill>
                <a:latin typeface="Arial"/>
                <a:cs typeface="Arial"/>
              </a:rPr>
              <a:t>КОМАНДА</a:t>
            </a:r>
            <a:r>
              <a:rPr sz="1800" b="1" spc="-40" dirty="0">
                <a:solidFill>
                  <a:srgbClr val="4DBBC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BBC3"/>
                </a:solidFill>
                <a:latin typeface="Arial"/>
                <a:cs typeface="Arial"/>
              </a:rPr>
              <a:t>КЛУБА</a:t>
            </a:r>
            <a:r>
              <a:rPr sz="1800" b="1" spc="-70" dirty="0">
                <a:solidFill>
                  <a:srgbClr val="4DBBC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BBC3"/>
                </a:solidFill>
                <a:latin typeface="Arial"/>
                <a:cs typeface="Arial"/>
              </a:rPr>
              <a:t>–</a:t>
            </a:r>
            <a:r>
              <a:rPr sz="1800" b="1" spc="-65" dirty="0">
                <a:solidFill>
                  <a:srgbClr val="4DBBC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4DBBC3"/>
                </a:solidFill>
                <a:latin typeface="Arial"/>
                <a:cs typeface="Arial"/>
              </a:rPr>
              <a:t>ЭТО: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800">
              <a:latin typeface="Arial"/>
              <a:cs typeface="Arial"/>
            </a:endParaRPr>
          </a:p>
          <a:p>
            <a:pPr marL="66103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участники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59765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педагоги-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наставники</a:t>
            </a:r>
            <a:endParaRPr sz="1400">
              <a:latin typeface="Microsoft Sans Serif"/>
              <a:cs typeface="Microsoft Sans Serif"/>
            </a:endParaRPr>
          </a:p>
          <a:p>
            <a:pPr marL="648970" marR="5080">
              <a:lnSpc>
                <a:spcPts val="1500"/>
              </a:lnSpc>
              <a:spcBef>
                <a:spcPts val="101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представители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 учреждений,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организован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</a:t>
            </a:r>
            <a:endParaRPr sz="1400">
              <a:latin typeface="Microsoft Sans Serif"/>
              <a:cs typeface="Microsoft Sans Serif"/>
            </a:endParaRPr>
          </a:p>
          <a:p>
            <a:pPr marL="676275" marR="1116330" indent="-15875">
              <a:lnSpc>
                <a:spcPct val="212600"/>
              </a:lnSpc>
              <a:spcBef>
                <a:spcPts val="27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вожатые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59765" marR="529590">
              <a:lnSpc>
                <a:spcPts val="150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представители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руководящего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408" y="5524500"/>
            <a:ext cx="492252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8200"/>
            <a:ext cx="8610600" cy="5867400"/>
            <a:chOff x="0" y="1898904"/>
            <a:chExt cx="6324600" cy="4528185"/>
          </a:xfrm>
        </p:grpSpPr>
        <p:sp>
          <p:nvSpPr>
            <p:cNvPr id="3" name="object 3"/>
            <p:cNvSpPr/>
            <p:nvPr/>
          </p:nvSpPr>
          <p:spPr>
            <a:xfrm>
              <a:off x="0" y="1898904"/>
              <a:ext cx="6324600" cy="4528185"/>
            </a:xfrm>
            <a:custGeom>
              <a:avLst/>
              <a:gdLst/>
              <a:ahLst/>
              <a:cxnLst/>
              <a:rect l="l" t="t" r="r" b="b"/>
              <a:pathLst>
                <a:path w="6324600" h="4528185">
                  <a:moveTo>
                    <a:pt x="6324600" y="0"/>
                  </a:moveTo>
                  <a:lnTo>
                    <a:pt x="0" y="0"/>
                  </a:lnTo>
                  <a:lnTo>
                    <a:pt x="0" y="4527804"/>
                  </a:lnTo>
                  <a:lnTo>
                    <a:pt x="6324600" y="4527804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1F6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3156204"/>
              <a:ext cx="384048" cy="384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" y="4651248"/>
              <a:ext cx="414528" cy="414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068" y="4194048"/>
              <a:ext cx="413004" cy="414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" y="3707892"/>
              <a:ext cx="387095" cy="365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2" y="5145024"/>
              <a:ext cx="365759" cy="3657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687" y="5497068"/>
              <a:ext cx="440436" cy="43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687" y="5931407"/>
              <a:ext cx="426719" cy="4267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ПРЕИМУЩЕСТВА</a:t>
            </a:r>
            <a:r>
              <a:rPr spc="-185" dirty="0"/>
              <a:t> </a:t>
            </a:r>
            <a:r>
              <a:rPr dirty="0"/>
              <a:t>СОЗДАНИЯ</a:t>
            </a:r>
            <a:r>
              <a:rPr spc="-175" dirty="0"/>
              <a:t> </a:t>
            </a:r>
            <a:r>
              <a:rPr spc="-10" dirty="0"/>
              <a:t>КЛУБА:</a:t>
            </a: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24000" y="3886200"/>
            <a:ext cx="67056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ts val="137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мероприятиях партнеров,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endParaRPr sz="1400">
              <a:latin typeface="Microsoft Sans Serif"/>
              <a:cs typeface="Microsoft Sans Serif"/>
            </a:endParaRPr>
          </a:p>
          <a:p>
            <a:pPr marL="26670">
              <a:lnSpc>
                <a:spcPts val="137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сотрудничество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лигой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студенческих</a:t>
            </a:r>
            <a:r>
              <a:rPr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клубов</a:t>
            </a:r>
            <a:endParaRPr lang="ru-RU" sz="14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26670">
              <a:lnSpc>
                <a:spcPts val="800"/>
              </a:lnSpc>
            </a:pPr>
            <a:endParaRPr sz="1400">
              <a:latin typeface="Microsoft Sans Serif"/>
              <a:cs typeface="Microsoft Sans Serif"/>
            </a:endParaRPr>
          </a:p>
          <a:p>
            <a:pPr marL="34925" marR="90170">
              <a:lnSpc>
                <a:spcPts val="1300"/>
              </a:lnSpc>
              <a:spcBef>
                <a:spcPts val="869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межрегиональных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всероссийских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мероприятиях,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мероприятиях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участников </a:t>
            </a:r>
            <a:r>
              <a:rPr sz="1400" spc="-1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клубов</a:t>
            </a:r>
            <a:endParaRPr lang="ru-RU" sz="14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4925" marR="90170">
              <a:lnSpc>
                <a:spcPts val="700"/>
              </a:lnSpc>
              <a:spcBef>
                <a:spcPts val="869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8415" marR="657225">
              <a:lnSpc>
                <a:spcPts val="1300"/>
              </a:lnSpc>
              <a:spcBef>
                <a:spcPts val="112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межрегиональных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программах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стажировок </a:t>
            </a:r>
            <a:r>
              <a:rPr sz="140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педагогов-</a:t>
            </a:r>
            <a:r>
              <a:rPr sz="1400" spc="-1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наставников</a:t>
            </a:r>
            <a:endParaRPr lang="ru-RU" sz="14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8415" marR="657225">
              <a:lnSpc>
                <a:spcPts val="0"/>
              </a:lnSpc>
              <a:spcBef>
                <a:spcPts val="112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  <a:spcBef>
                <a:spcPts val="37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позиционирование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 </a:t>
            </a:r>
            <a:r>
              <a:rPr sz="1400" spc="-1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</a:t>
            </a:r>
            <a:endParaRPr lang="ru-RU" sz="14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400"/>
              </a:lnSpc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  <a:spcBef>
                <a:spcPts val="560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мероприятий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пространствах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«Большой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перемены»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2000" y="990600"/>
            <a:ext cx="580956" cy="1234203"/>
            <a:chOff x="573023" y="1984248"/>
            <a:chExt cx="426720" cy="95250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023" y="1984248"/>
              <a:ext cx="426720" cy="4267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023" y="2569464"/>
              <a:ext cx="422148" cy="367284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xfrm>
            <a:off x="1676400" y="1267614"/>
            <a:ext cx="6477000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/>
              <a:t>консультационное</a:t>
            </a:r>
            <a:r>
              <a:rPr sz="1400" spc="-5" dirty="0"/>
              <a:t> </a:t>
            </a:r>
            <a:r>
              <a:rPr sz="1400" spc="-10" dirty="0"/>
              <a:t>сопровождение</a:t>
            </a:r>
            <a:r>
              <a:rPr sz="1400" spc="-25" dirty="0"/>
              <a:t> </a:t>
            </a:r>
            <a:r>
              <a:rPr sz="1400" dirty="0"/>
              <a:t>по</a:t>
            </a:r>
            <a:r>
              <a:rPr sz="1400" spc="15" dirty="0"/>
              <a:t> </a:t>
            </a:r>
            <a:r>
              <a:rPr sz="1400" dirty="0"/>
              <a:t>проведению</a:t>
            </a:r>
            <a:r>
              <a:rPr sz="1400" spc="-5" dirty="0"/>
              <a:t> </a:t>
            </a:r>
            <a:r>
              <a:rPr sz="1400" spc="-10" dirty="0"/>
              <a:t>Конкурса</a:t>
            </a: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400"/>
          </a:p>
          <a:p>
            <a:pPr marL="20320" marR="429259">
              <a:lnSpc>
                <a:spcPts val="1300"/>
              </a:lnSpc>
            </a:pPr>
            <a:r>
              <a:rPr sz="1400" dirty="0"/>
              <a:t>личный</a:t>
            </a:r>
            <a:r>
              <a:rPr sz="1400" spc="15" dirty="0"/>
              <a:t> </a:t>
            </a:r>
            <a:r>
              <a:rPr sz="1400" spc="-10" dirty="0"/>
              <a:t>кабинет</a:t>
            </a:r>
            <a:r>
              <a:rPr sz="1400" dirty="0"/>
              <a:t> на сайте</a:t>
            </a:r>
            <a:r>
              <a:rPr sz="1400" spc="-5" dirty="0"/>
              <a:t> </a:t>
            </a:r>
            <a:r>
              <a:rPr sz="1400" dirty="0"/>
              <a:t>с</a:t>
            </a:r>
            <a:r>
              <a:rPr sz="1400" spc="5" dirty="0"/>
              <a:t> </a:t>
            </a:r>
            <a:r>
              <a:rPr sz="1400" spc="-20" dirty="0"/>
              <a:t>возможностью</a:t>
            </a:r>
            <a:r>
              <a:rPr sz="1400" spc="-25" dirty="0"/>
              <a:t> </a:t>
            </a:r>
            <a:r>
              <a:rPr sz="1400" spc="-10" dirty="0"/>
              <a:t>верификации</a:t>
            </a:r>
            <a:r>
              <a:rPr sz="1400" spc="-5" dirty="0"/>
              <a:t> </a:t>
            </a:r>
            <a:r>
              <a:rPr sz="1400" spc="-10" dirty="0"/>
              <a:t>своих </a:t>
            </a:r>
            <a:r>
              <a:rPr sz="1400" spc="-20" dirty="0"/>
              <a:t>педагогов</a:t>
            </a:r>
            <a:r>
              <a:rPr sz="1400" spc="-30" dirty="0"/>
              <a:t> </a:t>
            </a:r>
            <a:r>
              <a:rPr sz="1400" dirty="0"/>
              <a:t>и</a:t>
            </a:r>
            <a:r>
              <a:rPr sz="1400" spc="-10" dirty="0"/>
              <a:t> </a:t>
            </a:r>
            <a:r>
              <a:rPr sz="1400" dirty="0"/>
              <a:t>учащихся,</a:t>
            </a:r>
            <a:r>
              <a:rPr sz="1400" spc="20" dirty="0"/>
              <a:t> </a:t>
            </a:r>
            <a:r>
              <a:rPr sz="1400" dirty="0"/>
              <a:t>а</a:t>
            </a:r>
            <a:r>
              <a:rPr sz="1400" spc="-10" dirty="0"/>
              <a:t> </a:t>
            </a:r>
            <a:r>
              <a:rPr sz="1400" spc="-25" dirty="0"/>
              <a:t>также</a:t>
            </a:r>
            <a:r>
              <a:rPr sz="1400" spc="-40" dirty="0"/>
              <a:t> </a:t>
            </a:r>
            <a:r>
              <a:rPr sz="1400" spc="-10" dirty="0"/>
              <a:t>отслеживания</a:t>
            </a:r>
            <a:r>
              <a:rPr sz="1400" spc="-35" dirty="0"/>
              <a:t> </a:t>
            </a:r>
            <a:r>
              <a:rPr sz="1400" spc="-10" dirty="0"/>
              <a:t>динамики регистраций</a:t>
            </a:r>
            <a:r>
              <a:rPr sz="1400" spc="-35" dirty="0"/>
              <a:t> </a:t>
            </a:r>
            <a:r>
              <a:rPr sz="1400" dirty="0"/>
              <a:t>и </a:t>
            </a:r>
            <a:r>
              <a:rPr sz="1400" spc="-10" dirty="0"/>
              <a:t>прохождения</a:t>
            </a:r>
            <a:r>
              <a:rPr sz="1400" spc="-35" dirty="0"/>
              <a:t> </a:t>
            </a:r>
            <a:r>
              <a:rPr sz="1400" spc="-10" dirty="0"/>
              <a:t>участниками</a:t>
            </a:r>
            <a:r>
              <a:rPr sz="1400" spc="-15" dirty="0"/>
              <a:t> </a:t>
            </a:r>
            <a:r>
              <a:rPr sz="1400"/>
              <a:t>этапов</a:t>
            </a:r>
            <a:r>
              <a:rPr sz="1400" spc="-35"/>
              <a:t> </a:t>
            </a:r>
            <a:r>
              <a:rPr sz="1400" spc="-10" smtClean="0"/>
              <a:t>Конкурса</a:t>
            </a:r>
            <a:endParaRPr lang="ru-RU" sz="1400" spc="-10" dirty="0" smtClean="0"/>
          </a:p>
          <a:p>
            <a:pPr marL="20320" marR="429259">
              <a:lnSpc>
                <a:spcPts val="1000"/>
              </a:lnSpc>
            </a:pPr>
            <a:endParaRPr sz="900" spc="-10" dirty="0"/>
          </a:p>
          <a:p>
            <a:pPr marL="12700" marR="546735">
              <a:lnSpc>
                <a:spcPts val="1300"/>
              </a:lnSpc>
              <a:spcBef>
                <a:spcPts val="885"/>
              </a:spcBef>
            </a:pPr>
            <a:r>
              <a:rPr sz="1400" dirty="0"/>
              <a:t>помощь</a:t>
            </a:r>
            <a:r>
              <a:rPr sz="1400" spc="-20" dirty="0"/>
              <a:t> </a:t>
            </a:r>
            <a:r>
              <a:rPr sz="1400" dirty="0"/>
              <a:t>в</a:t>
            </a:r>
            <a:r>
              <a:rPr sz="1400" spc="-10" dirty="0"/>
              <a:t> реализации</a:t>
            </a:r>
            <a:r>
              <a:rPr sz="1400" spc="-25" dirty="0"/>
              <a:t> </a:t>
            </a:r>
            <a:r>
              <a:rPr sz="1400" spc="-10" dirty="0"/>
              <a:t>проектной</a:t>
            </a:r>
            <a:r>
              <a:rPr sz="1400" spc="-30" dirty="0"/>
              <a:t> </a:t>
            </a:r>
            <a:r>
              <a:rPr sz="1400" dirty="0"/>
              <a:t>идеи,</a:t>
            </a:r>
            <a:r>
              <a:rPr sz="1400" spc="-5" dirty="0"/>
              <a:t> </a:t>
            </a:r>
            <a:r>
              <a:rPr sz="1400" spc="-20" dirty="0"/>
              <a:t>экспертиза</a:t>
            </a:r>
            <a:r>
              <a:rPr sz="1400" spc="-35" dirty="0"/>
              <a:t> </a:t>
            </a:r>
            <a:r>
              <a:rPr sz="1400" spc="-10" dirty="0"/>
              <a:t>проектов, </a:t>
            </a:r>
            <a:r>
              <a:rPr sz="1400" spc="-20" dirty="0"/>
              <a:t>методическая</a:t>
            </a:r>
            <a:r>
              <a:rPr sz="1400" spc="-10" dirty="0"/>
              <a:t> </a:t>
            </a:r>
            <a:r>
              <a:rPr sz="1400" dirty="0"/>
              <a:t>и</a:t>
            </a:r>
            <a:r>
              <a:rPr sz="1400" spc="20" dirty="0"/>
              <a:t> </a:t>
            </a:r>
            <a:r>
              <a:rPr sz="1400" spc="-10" dirty="0"/>
              <a:t>организационная</a:t>
            </a:r>
            <a:r>
              <a:rPr sz="1400" spc="-20" dirty="0"/>
              <a:t> поддержка </a:t>
            </a:r>
            <a:r>
              <a:rPr sz="1400" spc="-10" dirty="0"/>
              <a:t>проекта</a:t>
            </a:r>
          </a:p>
          <a:p>
            <a:pPr marL="12700">
              <a:lnSpc>
                <a:spcPts val="1270"/>
              </a:lnSpc>
            </a:pPr>
            <a:r>
              <a:rPr sz="1400" dirty="0"/>
              <a:t>от</a:t>
            </a:r>
            <a:r>
              <a:rPr sz="1400" spc="-25" dirty="0"/>
              <a:t> Дирекции</a:t>
            </a:r>
            <a:r>
              <a:rPr sz="1400" spc="-20" dirty="0"/>
              <a:t> </a:t>
            </a:r>
            <a:r>
              <a:rPr sz="1400" dirty="0"/>
              <a:t>«Большой</a:t>
            </a:r>
            <a:r>
              <a:rPr sz="1400" spc="-30" dirty="0"/>
              <a:t> </a:t>
            </a:r>
            <a:r>
              <a:rPr sz="1400" spc="-10"/>
              <a:t>Перемены</a:t>
            </a:r>
            <a:r>
              <a:rPr sz="1400" spc="-10" smtClean="0"/>
              <a:t>»</a:t>
            </a:r>
            <a:endParaRPr lang="ru-RU" sz="1400" spc="-10" dirty="0" smtClean="0"/>
          </a:p>
          <a:p>
            <a:pPr marL="12700">
              <a:lnSpc>
                <a:spcPts val="800"/>
              </a:lnSpc>
            </a:pPr>
            <a:endParaRPr sz="1400" spc="-10" dirty="0"/>
          </a:p>
          <a:p>
            <a:pPr marL="28575">
              <a:lnSpc>
                <a:spcPts val="1370"/>
              </a:lnSpc>
              <a:spcBef>
                <a:spcPts val="755"/>
              </a:spcBef>
            </a:pPr>
            <a:r>
              <a:rPr sz="1400" dirty="0"/>
              <a:t>участие</a:t>
            </a:r>
            <a:r>
              <a:rPr sz="1400" spc="-5" dirty="0"/>
              <a:t> </a:t>
            </a:r>
            <a:r>
              <a:rPr sz="1400" dirty="0"/>
              <a:t>в</a:t>
            </a:r>
            <a:r>
              <a:rPr sz="1400" spc="-10" dirty="0"/>
              <a:t> </a:t>
            </a:r>
            <a:r>
              <a:rPr sz="1400" dirty="0"/>
              <a:t>лучших</a:t>
            </a:r>
            <a:r>
              <a:rPr sz="1400" spc="20" dirty="0"/>
              <a:t> </a:t>
            </a:r>
            <a:r>
              <a:rPr sz="1400" spc="-10" dirty="0"/>
              <a:t>акселерационных</a:t>
            </a:r>
            <a:r>
              <a:rPr sz="1400" spc="-35" dirty="0"/>
              <a:t> </a:t>
            </a:r>
            <a:r>
              <a:rPr sz="1400" spc="-20" dirty="0"/>
              <a:t>программах</a:t>
            </a:r>
            <a:r>
              <a:rPr sz="1400" spc="-35" dirty="0"/>
              <a:t> </a:t>
            </a:r>
            <a:r>
              <a:rPr sz="1400" dirty="0"/>
              <a:t>России</a:t>
            </a:r>
            <a:r>
              <a:rPr sz="1400" spc="-15" dirty="0"/>
              <a:t> </a:t>
            </a:r>
            <a:r>
              <a:rPr sz="1400" dirty="0"/>
              <a:t>с</a:t>
            </a:r>
            <a:r>
              <a:rPr sz="1400" spc="5" dirty="0"/>
              <a:t> </a:t>
            </a:r>
            <a:r>
              <a:rPr sz="1400" spc="-10" dirty="0"/>
              <a:t>крупными</a:t>
            </a:r>
          </a:p>
          <a:p>
            <a:pPr marL="28575">
              <a:lnSpc>
                <a:spcPts val="1370"/>
              </a:lnSpc>
            </a:pPr>
            <a:r>
              <a:rPr sz="1400" spc="-10" dirty="0"/>
              <a:t>корпорациями, </a:t>
            </a:r>
            <a:r>
              <a:rPr sz="1400" spc="-20" dirty="0"/>
              <a:t>образовательными</a:t>
            </a:r>
            <a:r>
              <a:rPr sz="1400" spc="-10" dirty="0"/>
              <a:t> </a:t>
            </a:r>
            <a:r>
              <a:rPr sz="1400" dirty="0"/>
              <a:t>и</a:t>
            </a:r>
            <a:r>
              <a:rPr sz="1400" spc="15" dirty="0"/>
              <a:t> </a:t>
            </a:r>
            <a:r>
              <a:rPr sz="1400" spc="-10" dirty="0"/>
              <a:t>индустриальными</a:t>
            </a:r>
            <a:r>
              <a:rPr sz="1400" spc="20" dirty="0"/>
              <a:t> </a:t>
            </a:r>
            <a:r>
              <a:rPr sz="1400" spc="-10" dirty="0"/>
              <a:t>партнерами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561033"/>
            <a:ext cx="9805670" cy="190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Клуб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может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создан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базе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школы,</a:t>
            </a:r>
            <a:endParaRPr sz="2000">
              <a:latin typeface="Arial"/>
              <a:cs typeface="Arial"/>
            </a:endParaRPr>
          </a:p>
          <a:p>
            <a:pPr marL="525780" marR="24320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дополнительного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образования,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среднего профессионального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образовательного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endParaRPr sz="20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детского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лагеря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Arial"/>
              <a:cs typeface="Arial"/>
            </a:endParaRPr>
          </a:p>
          <a:p>
            <a:pPr marL="1257300">
              <a:lnSpc>
                <a:spcPct val="100000"/>
              </a:lnSpc>
            </a:pPr>
            <a:r>
              <a:rPr sz="2000" b="1" dirty="0">
                <a:solidFill>
                  <a:srgbClr val="EB5625"/>
                </a:solidFill>
                <a:latin typeface="Arial"/>
                <a:cs typeface="Arial"/>
              </a:rPr>
              <a:t>Этапы</a:t>
            </a:r>
            <a:r>
              <a:rPr sz="2000" b="1" spc="-40" dirty="0">
                <a:solidFill>
                  <a:srgbClr val="EB562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B5625"/>
                </a:solidFill>
                <a:latin typeface="Arial"/>
                <a:cs typeface="Arial"/>
              </a:rPr>
              <a:t>создания</a:t>
            </a:r>
            <a:r>
              <a:rPr sz="2000" b="1" spc="-75" dirty="0">
                <a:solidFill>
                  <a:srgbClr val="EB562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B5625"/>
                </a:solidFill>
                <a:latin typeface="Arial"/>
                <a:cs typeface="Arial"/>
              </a:rPr>
              <a:t>клуба: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8214" y="3731133"/>
            <a:ext cx="580517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направляем на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электронную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почту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pedagog@bolshaya-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peremena.team</a:t>
            </a:r>
            <a:r>
              <a:rPr sz="1100" spc="-5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письмо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ts val="1310"/>
              </a:lnSpc>
            </a:pP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указанием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намерения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открытия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клуба, </a:t>
            </a:r>
            <a:r>
              <a:rPr sz="1100" spc="-10" dirty="0">
                <a:latin typeface="Microsoft Sans Serif"/>
                <a:cs typeface="Microsoft Sans Serif"/>
              </a:rPr>
              <a:t>информацию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организации,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ts val="1310"/>
              </a:lnSpc>
            </a:pPr>
            <a:r>
              <a:rPr sz="1100" dirty="0">
                <a:latin typeface="Microsoft Sans Serif"/>
                <a:cs typeface="Microsoft Sans Serif"/>
              </a:rPr>
              <a:t>ответственное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лицо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для</a:t>
            </a:r>
            <a:r>
              <a:rPr sz="1100" spc="-10" dirty="0">
                <a:latin typeface="Microsoft Sans Serif"/>
                <a:cs typeface="Microsoft Sans Serif"/>
              </a:rPr>
              <a:t> дальнейшего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взаимодействия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-10" dirty="0">
                <a:latin typeface="Microsoft Sans Serif"/>
                <a:cs typeface="Microsoft Sans Serif"/>
              </a:rPr>
              <a:t> контактную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информацию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909" y="4455033"/>
            <a:ext cx="5443855" cy="9728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Microsoft Sans Serif"/>
                <a:cs typeface="Microsoft Sans Serif"/>
              </a:rPr>
              <a:t>получаем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стартовый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клубный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пакет,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содержащий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информационные,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методические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рекламные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материалы,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рекомендованные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к</a:t>
            </a:r>
            <a:r>
              <a:rPr sz="1100" spc="-10" dirty="0">
                <a:latin typeface="Microsoft Sans Serif"/>
                <a:cs typeface="Microsoft Sans Serif"/>
              </a:rPr>
              <a:t> использованию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работе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R="1041400">
              <a:lnSpc>
                <a:spcPct val="100000"/>
              </a:lnSpc>
            </a:pPr>
            <a:r>
              <a:rPr sz="1100" spc="-10" dirty="0">
                <a:latin typeface="Microsoft Sans Serif"/>
                <a:cs typeface="Microsoft Sans Serif"/>
              </a:rPr>
              <a:t>размещаем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информацию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создании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Клуба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на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официальном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сайте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иных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информационных </a:t>
            </a:r>
            <a:r>
              <a:rPr sz="1100" dirty="0">
                <a:latin typeface="Microsoft Sans Serif"/>
                <a:cs typeface="Microsoft Sans Serif"/>
              </a:rPr>
              <a:t>ресурсах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организации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408" y="3738371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83" y="0"/>
                </a:moveTo>
                <a:lnTo>
                  <a:pt x="207508" y="4076"/>
                </a:lnTo>
                <a:lnTo>
                  <a:pt x="164707" y="15829"/>
                </a:lnTo>
                <a:lnTo>
                  <a:pt x="125295" y="34543"/>
                </a:lnTo>
                <a:lnTo>
                  <a:pt x="89987" y="59504"/>
                </a:lnTo>
                <a:lnTo>
                  <a:pt x="59496" y="89997"/>
                </a:lnTo>
                <a:lnTo>
                  <a:pt x="34538" y="125306"/>
                </a:lnTo>
                <a:lnTo>
                  <a:pt x="15826" y="164717"/>
                </a:lnTo>
                <a:lnTo>
                  <a:pt x="4075" y="207514"/>
                </a:lnTo>
                <a:lnTo>
                  <a:pt x="0" y="252983"/>
                </a:lnTo>
                <a:lnTo>
                  <a:pt x="4075" y="298453"/>
                </a:lnTo>
                <a:lnTo>
                  <a:pt x="15826" y="341250"/>
                </a:lnTo>
                <a:lnTo>
                  <a:pt x="34538" y="380661"/>
                </a:lnTo>
                <a:lnTo>
                  <a:pt x="59496" y="415970"/>
                </a:lnTo>
                <a:lnTo>
                  <a:pt x="89987" y="446463"/>
                </a:lnTo>
                <a:lnTo>
                  <a:pt x="125295" y="471423"/>
                </a:lnTo>
                <a:lnTo>
                  <a:pt x="164707" y="490138"/>
                </a:lnTo>
                <a:lnTo>
                  <a:pt x="207508" y="501891"/>
                </a:lnTo>
                <a:lnTo>
                  <a:pt x="252983" y="505967"/>
                </a:lnTo>
                <a:lnTo>
                  <a:pt x="298459" y="501891"/>
                </a:lnTo>
                <a:lnTo>
                  <a:pt x="341260" y="490138"/>
                </a:lnTo>
                <a:lnTo>
                  <a:pt x="380672" y="471423"/>
                </a:lnTo>
                <a:lnTo>
                  <a:pt x="415980" y="446463"/>
                </a:lnTo>
                <a:lnTo>
                  <a:pt x="446471" y="415970"/>
                </a:lnTo>
                <a:lnTo>
                  <a:pt x="471429" y="380661"/>
                </a:lnTo>
                <a:lnTo>
                  <a:pt x="490141" y="341250"/>
                </a:lnTo>
                <a:lnTo>
                  <a:pt x="501892" y="298453"/>
                </a:lnTo>
                <a:lnTo>
                  <a:pt x="505967" y="252983"/>
                </a:lnTo>
                <a:lnTo>
                  <a:pt x="501892" y="207514"/>
                </a:lnTo>
                <a:lnTo>
                  <a:pt x="490141" y="164717"/>
                </a:lnTo>
                <a:lnTo>
                  <a:pt x="471429" y="125306"/>
                </a:lnTo>
                <a:lnTo>
                  <a:pt x="446471" y="89997"/>
                </a:lnTo>
                <a:lnTo>
                  <a:pt x="415980" y="59504"/>
                </a:lnTo>
                <a:lnTo>
                  <a:pt x="380672" y="34543"/>
                </a:lnTo>
                <a:lnTo>
                  <a:pt x="341260" y="15829"/>
                </a:lnTo>
                <a:lnTo>
                  <a:pt x="298459" y="4076"/>
                </a:lnTo>
                <a:lnTo>
                  <a:pt x="252983" y="0"/>
                </a:lnTo>
                <a:close/>
              </a:path>
            </a:pathLst>
          </a:custGeom>
          <a:solidFill>
            <a:srgbClr val="EB5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408" y="437997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83" y="0"/>
                </a:moveTo>
                <a:lnTo>
                  <a:pt x="207508" y="4076"/>
                </a:lnTo>
                <a:lnTo>
                  <a:pt x="164707" y="15829"/>
                </a:lnTo>
                <a:lnTo>
                  <a:pt x="125295" y="34543"/>
                </a:lnTo>
                <a:lnTo>
                  <a:pt x="89987" y="59504"/>
                </a:lnTo>
                <a:lnTo>
                  <a:pt x="59496" y="89997"/>
                </a:lnTo>
                <a:lnTo>
                  <a:pt x="34538" y="125306"/>
                </a:lnTo>
                <a:lnTo>
                  <a:pt x="15826" y="164717"/>
                </a:lnTo>
                <a:lnTo>
                  <a:pt x="4075" y="207514"/>
                </a:lnTo>
                <a:lnTo>
                  <a:pt x="0" y="252984"/>
                </a:lnTo>
                <a:lnTo>
                  <a:pt x="4075" y="298453"/>
                </a:lnTo>
                <a:lnTo>
                  <a:pt x="15826" y="341250"/>
                </a:lnTo>
                <a:lnTo>
                  <a:pt x="34538" y="380661"/>
                </a:lnTo>
                <a:lnTo>
                  <a:pt x="59496" y="415970"/>
                </a:lnTo>
                <a:lnTo>
                  <a:pt x="89987" y="446463"/>
                </a:lnTo>
                <a:lnTo>
                  <a:pt x="125295" y="471424"/>
                </a:lnTo>
                <a:lnTo>
                  <a:pt x="164707" y="490138"/>
                </a:lnTo>
                <a:lnTo>
                  <a:pt x="207508" y="501891"/>
                </a:lnTo>
                <a:lnTo>
                  <a:pt x="252983" y="505968"/>
                </a:lnTo>
                <a:lnTo>
                  <a:pt x="298459" y="501891"/>
                </a:lnTo>
                <a:lnTo>
                  <a:pt x="341260" y="490138"/>
                </a:lnTo>
                <a:lnTo>
                  <a:pt x="380672" y="471424"/>
                </a:lnTo>
                <a:lnTo>
                  <a:pt x="415980" y="446463"/>
                </a:lnTo>
                <a:lnTo>
                  <a:pt x="446471" y="415970"/>
                </a:lnTo>
                <a:lnTo>
                  <a:pt x="471429" y="380661"/>
                </a:lnTo>
                <a:lnTo>
                  <a:pt x="490141" y="341250"/>
                </a:lnTo>
                <a:lnTo>
                  <a:pt x="501892" y="298453"/>
                </a:lnTo>
                <a:lnTo>
                  <a:pt x="505967" y="252984"/>
                </a:lnTo>
                <a:lnTo>
                  <a:pt x="501892" y="207514"/>
                </a:lnTo>
                <a:lnTo>
                  <a:pt x="490141" y="164717"/>
                </a:lnTo>
                <a:lnTo>
                  <a:pt x="471429" y="125306"/>
                </a:lnTo>
                <a:lnTo>
                  <a:pt x="446471" y="89997"/>
                </a:lnTo>
                <a:lnTo>
                  <a:pt x="415980" y="59504"/>
                </a:lnTo>
                <a:lnTo>
                  <a:pt x="380672" y="34543"/>
                </a:lnTo>
                <a:lnTo>
                  <a:pt x="341260" y="15829"/>
                </a:lnTo>
                <a:lnTo>
                  <a:pt x="298459" y="4076"/>
                </a:lnTo>
                <a:lnTo>
                  <a:pt x="252983" y="0"/>
                </a:lnTo>
                <a:close/>
              </a:path>
            </a:pathLst>
          </a:custGeom>
          <a:solidFill>
            <a:srgbClr val="EB5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8" y="499872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83" y="0"/>
                </a:moveTo>
                <a:lnTo>
                  <a:pt x="207508" y="4076"/>
                </a:lnTo>
                <a:lnTo>
                  <a:pt x="164707" y="15829"/>
                </a:lnTo>
                <a:lnTo>
                  <a:pt x="125295" y="34543"/>
                </a:lnTo>
                <a:lnTo>
                  <a:pt x="89987" y="59504"/>
                </a:lnTo>
                <a:lnTo>
                  <a:pt x="59496" y="89997"/>
                </a:lnTo>
                <a:lnTo>
                  <a:pt x="34538" y="125306"/>
                </a:lnTo>
                <a:lnTo>
                  <a:pt x="15826" y="164717"/>
                </a:lnTo>
                <a:lnTo>
                  <a:pt x="4075" y="207514"/>
                </a:lnTo>
                <a:lnTo>
                  <a:pt x="0" y="252983"/>
                </a:lnTo>
                <a:lnTo>
                  <a:pt x="4075" y="298453"/>
                </a:lnTo>
                <a:lnTo>
                  <a:pt x="15826" y="341250"/>
                </a:lnTo>
                <a:lnTo>
                  <a:pt x="34538" y="380661"/>
                </a:lnTo>
                <a:lnTo>
                  <a:pt x="59496" y="415970"/>
                </a:lnTo>
                <a:lnTo>
                  <a:pt x="89987" y="446463"/>
                </a:lnTo>
                <a:lnTo>
                  <a:pt x="125295" y="471423"/>
                </a:lnTo>
                <a:lnTo>
                  <a:pt x="164707" y="490138"/>
                </a:lnTo>
                <a:lnTo>
                  <a:pt x="207508" y="501891"/>
                </a:lnTo>
                <a:lnTo>
                  <a:pt x="252983" y="505967"/>
                </a:lnTo>
                <a:lnTo>
                  <a:pt x="298459" y="501891"/>
                </a:lnTo>
                <a:lnTo>
                  <a:pt x="341260" y="490138"/>
                </a:lnTo>
                <a:lnTo>
                  <a:pt x="380672" y="471423"/>
                </a:lnTo>
                <a:lnTo>
                  <a:pt x="415980" y="446463"/>
                </a:lnTo>
                <a:lnTo>
                  <a:pt x="446471" y="415970"/>
                </a:lnTo>
                <a:lnTo>
                  <a:pt x="471429" y="380661"/>
                </a:lnTo>
                <a:lnTo>
                  <a:pt x="490141" y="341250"/>
                </a:lnTo>
                <a:lnTo>
                  <a:pt x="501892" y="298453"/>
                </a:lnTo>
                <a:lnTo>
                  <a:pt x="505967" y="252983"/>
                </a:lnTo>
                <a:lnTo>
                  <a:pt x="501892" y="207514"/>
                </a:lnTo>
                <a:lnTo>
                  <a:pt x="490141" y="164717"/>
                </a:lnTo>
                <a:lnTo>
                  <a:pt x="471429" y="125306"/>
                </a:lnTo>
                <a:lnTo>
                  <a:pt x="446471" y="89997"/>
                </a:lnTo>
                <a:lnTo>
                  <a:pt x="415980" y="59504"/>
                </a:lnTo>
                <a:lnTo>
                  <a:pt x="380672" y="34543"/>
                </a:lnTo>
                <a:lnTo>
                  <a:pt x="341260" y="15829"/>
                </a:lnTo>
                <a:lnTo>
                  <a:pt x="298459" y="4076"/>
                </a:lnTo>
                <a:lnTo>
                  <a:pt x="252983" y="0"/>
                </a:lnTo>
                <a:close/>
              </a:path>
            </a:pathLst>
          </a:custGeom>
          <a:solidFill>
            <a:srgbClr val="EB5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8413" y="3526766"/>
            <a:ext cx="310515" cy="193040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888" y="1432558"/>
            <a:ext cx="8135111" cy="5425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ВОЗМОЖНОСТИ</a:t>
            </a:r>
            <a:r>
              <a:rPr spc="-235" dirty="0"/>
              <a:t> </a:t>
            </a:r>
            <a:r>
              <a:rPr spc="-10" dirty="0"/>
              <a:t>ВЗАИМОДЕЙСТВИЯ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КЛУБА</a:t>
            </a:r>
            <a:r>
              <a:rPr spc="-80" dirty="0"/>
              <a:t> </a:t>
            </a:r>
            <a:r>
              <a:rPr dirty="0"/>
              <a:t>С</a:t>
            </a:r>
            <a:r>
              <a:rPr spc="-85" dirty="0"/>
              <a:t> </a:t>
            </a:r>
            <a:r>
              <a:rPr dirty="0"/>
              <a:t>АНО</a:t>
            </a:r>
            <a:r>
              <a:rPr spc="-75" dirty="0"/>
              <a:t> </a:t>
            </a:r>
            <a:r>
              <a:rPr dirty="0"/>
              <a:t>«БОЛЬШАЯ</a:t>
            </a:r>
            <a:r>
              <a:rPr spc="-65" dirty="0"/>
              <a:t> </a:t>
            </a:r>
            <a:r>
              <a:rPr spc="-10" dirty="0"/>
              <a:t>ПЕРЕМЕНА»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13943" y="2074164"/>
            <a:ext cx="4598035" cy="4296410"/>
            <a:chOff x="313943" y="2074164"/>
            <a:chExt cx="4598035" cy="4296410"/>
          </a:xfrm>
        </p:grpSpPr>
        <p:sp>
          <p:nvSpPr>
            <p:cNvPr id="6" name="object 6"/>
            <p:cNvSpPr/>
            <p:nvPr/>
          </p:nvSpPr>
          <p:spPr>
            <a:xfrm>
              <a:off x="586739" y="2074164"/>
              <a:ext cx="4325620" cy="4023360"/>
            </a:xfrm>
            <a:custGeom>
              <a:avLst/>
              <a:gdLst/>
              <a:ahLst/>
              <a:cxnLst/>
              <a:rect l="l" t="t" r="r" b="b"/>
              <a:pathLst>
                <a:path w="4325620" h="4023360">
                  <a:moveTo>
                    <a:pt x="4325112" y="0"/>
                  </a:moveTo>
                  <a:lnTo>
                    <a:pt x="0" y="0"/>
                  </a:lnTo>
                  <a:lnTo>
                    <a:pt x="0" y="4023360"/>
                  </a:lnTo>
                  <a:lnTo>
                    <a:pt x="4325112" y="4023360"/>
                  </a:lnTo>
                  <a:lnTo>
                    <a:pt x="4325112" y="0"/>
                  </a:lnTo>
                  <a:close/>
                </a:path>
              </a:pathLst>
            </a:custGeom>
            <a:solidFill>
              <a:srgbClr val="4D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943" y="6097523"/>
              <a:ext cx="273050" cy="273050"/>
            </a:xfrm>
            <a:custGeom>
              <a:avLst/>
              <a:gdLst/>
              <a:ahLst/>
              <a:cxnLst/>
              <a:rect l="l" t="t" r="r" b="b"/>
              <a:pathLst>
                <a:path w="273050" h="273050">
                  <a:moveTo>
                    <a:pt x="272796" y="0"/>
                  </a:moveTo>
                  <a:lnTo>
                    <a:pt x="0" y="0"/>
                  </a:lnTo>
                  <a:lnTo>
                    <a:pt x="0" y="272795"/>
                  </a:lnTo>
                  <a:lnTo>
                    <a:pt x="272796" y="27279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EF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963" y="2385060"/>
              <a:ext cx="478536" cy="478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771" y="3909060"/>
              <a:ext cx="478535" cy="4785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45005" y="2333345"/>
            <a:ext cx="3354704" cy="312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454025">
              <a:lnSpc>
                <a:spcPct val="1145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</a:t>
            </a:r>
            <a:r>
              <a:rPr sz="11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имеет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освещать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мероприятия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информационных ресурсах</a:t>
            </a:r>
            <a:endParaRPr sz="1100">
              <a:latin typeface="Microsoft Sans Serif"/>
              <a:cs typeface="Microsoft Sans Serif"/>
            </a:endParaRPr>
          </a:p>
          <a:p>
            <a:pPr marL="16510">
              <a:lnSpc>
                <a:spcPct val="100000"/>
              </a:lnSpc>
              <a:spcBef>
                <a:spcPts val="20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«Большой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Перемены».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этого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можете</a:t>
            </a:r>
            <a:endParaRPr sz="1100">
              <a:latin typeface="Microsoft Sans Serif"/>
              <a:cs typeface="Microsoft Sans Serif"/>
            </a:endParaRPr>
          </a:p>
          <a:p>
            <a:pPr marL="1651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прислать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проводимых</a:t>
            </a:r>
            <a:endParaRPr sz="1100">
              <a:latin typeface="Microsoft Sans Serif"/>
              <a:cs typeface="Microsoft Sans Serif"/>
            </a:endParaRPr>
          </a:p>
          <a:p>
            <a:pPr marL="16510" marR="495300">
              <a:lnSpc>
                <a:spcPct val="114999"/>
              </a:lnSpc>
              <a:spcBef>
                <a:spcPts val="5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мероприятиях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(фотографии,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пресс-релизы, видеоролики)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электронный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адрес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pedagog@bolshaya-peremena.team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3302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Постоянная методическая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поддержка</a:t>
            </a:r>
            <a:endParaRPr sz="1100">
              <a:latin typeface="Microsoft Sans Serif"/>
              <a:cs typeface="Microsoft Sans Serif"/>
            </a:endParaRPr>
          </a:p>
          <a:p>
            <a:pPr marL="3302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стороны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АНО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«Большая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Перемена»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R="5080">
              <a:lnSpc>
                <a:spcPct val="114999"/>
              </a:lnSpc>
              <a:spcBef>
                <a:spcPts val="5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осуществляется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telegram-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канале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«Наставники</a:t>
            </a:r>
            <a:r>
              <a:rPr sz="1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будущего» </a:t>
            </a: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https://t.me/joinchat/edEM1ZKcBZ5hMTRi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сообществе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сети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«ВКонтакте»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963" y="4736591"/>
            <a:ext cx="478536" cy="4770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605259" y="1432560"/>
            <a:ext cx="586740" cy="612775"/>
            <a:chOff x="11605259" y="1432560"/>
            <a:chExt cx="586740" cy="612775"/>
          </a:xfrm>
        </p:grpSpPr>
        <p:sp>
          <p:nvSpPr>
            <p:cNvPr id="13" name="object 13"/>
            <p:cNvSpPr/>
            <p:nvPr/>
          </p:nvSpPr>
          <p:spPr>
            <a:xfrm>
              <a:off x="11809475" y="1432560"/>
              <a:ext cx="382905" cy="405765"/>
            </a:xfrm>
            <a:custGeom>
              <a:avLst/>
              <a:gdLst/>
              <a:ahLst/>
              <a:cxnLst/>
              <a:rect l="l" t="t" r="r" b="b"/>
              <a:pathLst>
                <a:path w="382904" h="405764">
                  <a:moveTo>
                    <a:pt x="0" y="405384"/>
                  </a:moveTo>
                  <a:lnTo>
                    <a:pt x="382524" y="405384"/>
                  </a:lnTo>
                  <a:lnTo>
                    <a:pt x="382524" y="0"/>
                  </a:lnTo>
                  <a:lnTo>
                    <a:pt x="0" y="0"/>
                  </a:lnTo>
                  <a:lnTo>
                    <a:pt x="0" y="405384"/>
                  </a:lnTo>
                  <a:close/>
                </a:path>
              </a:pathLst>
            </a:custGeom>
            <a:solidFill>
              <a:srgbClr val="EF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05259" y="1837944"/>
              <a:ext cx="204470" cy="207645"/>
            </a:xfrm>
            <a:custGeom>
              <a:avLst/>
              <a:gdLst/>
              <a:ahLst/>
              <a:cxnLst/>
              <a:rect l="l" t="t" r="r" b="b"/>
              <a:pathLst>
                <a:path w="204470" h="207644">
                  <a:moveTo>
                    <a:pt x="204216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204216" y="207263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4D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1829288" y="6490715"/>
            <a:ext cx="363220" cy="367665"/>
          </a:xfrm>
          <a:custGeom>
            <a:avLst/>
            <a:gdLst/>
            <a:ahLst/>
            <a:cxnLst/>
            <a:rect l="l" t="t" r="r" b="b"/>
            <a:pathLst>
              <a:path w="363220" h="367665">
                <a:moveTo>
                  <a:pt x="362711" y="0"/>
                </a:moveTo>
                <a:lnTo>
                  <a:pt x="0" y="0"/>
                </a:lnTo>
                <a:lnTo>
                  <a:pt x="0" y="367282"/>
                </a:lnTo>
                <a:lnTo>
                  <a:pt x="362711" y="367282"/>
                </a:lnTo>
                <a:lnTo>
                  <a:pt x="362711" y="0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08225">
              <a:lnSpc>
                <a:spcPct val="100000"/>
              </a:lnSpc>
              <a:spcBef>
                <a:spcPts val="95"/>
              </a:spcBef>
            </a:pPr>
            <a:r>
              <a:rPr dirty="0"/>
              <a:t>ПЕРВЫЕ</a:t>
            </a:r>
            <a:r>
              <a:rPr spc="-90" dirty="0"/>
              <a:t> </a:t>
            </a:r>
            <a:r>
              <a:rPr dirty="0"/>
              <a:t>ШАГИ</a:t>
            </a:r>
            <a:r>
              <a:rPr spc="-120" dirty="0"/>
              <a:t> </a:t>
            </a:r>
            <a:r>
              <a:rPr dirty="0"/>
              <a:t>ПО</a:t>
            </a:r>
            <a:r>
              <a:rPr spc="-114" dirty="0"/>
              <a:t> </a:t>
            </a:r>
            <a:r>
              <a:rPr dirty="0"/>
              <a:t>СОЗДАНИЮ</a:t>
            </a:r>
            <a:r>
              <a:rPr spc="-90" dirty="0"/>
              <a:t> </a:t>
            </a:r>
            <a:r>
              <a:rPr spc="-10" dirty="0"/>
              <a:t>КЛУБА </a:t>
            </a:r>
            <a:r>
              <a:rPr dirty="0"/>
              <a:t>В</a:t>
            </a:r>
            <a:r>
              <a:rPr spc="-120" dirty="0"/>
              <a:t> </a:t>
            </a:r>
            <a:r>
              <a:rPr spc="-10" dirty="0"/>
              <a:t>ОБРАЗОВАТЕЛЬНОМ</a:t>
            </a:r>
            <a:r>
              <a:rPr spc="-60" dirty="0"/>
              <a:t> </a:t>
            </a:r>
            <a:r>
              <a:rPr spc="-10" dirty="0"/>
              <a:t>УЧРЕЖДЕНИИ</a:t>
            </a: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dirty="0"/>
              <a:t>(РАЗРАБОТАНЫ</a:t>
            </a:r>
            <a:r>
              <a:rPr sz="1600" spc="-30" dirty="0"/>
              <a:t> </a:t>
            </a:r>
            <a:r>
              <a:rPr sz="1600" dirty="0"/>
              <a:t>В</a:t>
            </a:r>
            <a:r>
              <a:rPr sz="1600" spc="-65" dirty="0"/>
              <a:t> </a:t>
            </a:r>
            <a:r>
              <a:rPr sz="1600" dirty="0"/>
              <a:t>РАМКАХ</a:t>
            </a:r>
            <a:r>
              <a:rPr sz="1600" spc="-45" dirty="0"/>
              <a:t> </a:t>
            </a:r>
            <a:r>
              <a:rPr sz="1600" dirty="0"/>
              <a:t>ФЕСТИВАЛЯ</a:t>
            </a:r>
            <a:r>
              <a:rPr sz="1600" spc="-25" dirty="0"/>
              <a:t> </a:t>
            </a:r>
            <a:r>
              <a:rPr sz="1600" dirty="0"/>
              <a:t>«БОЛЬШОЙ</a:t>
            </a:r>
            <a:r>
              <a:rPr sz="1600" spc="-50" dirty="0"/>
              <a:t> </a:t>
            </a:r>
            <a:r>
              <a:rPr sz="1600" dirty="0"/>
              <a:t>ПЕРЕМЕНЫ»</a:t>
            </a:r>
            <a:r>
              <a:rPr sz="1600" spc="-55" dirty="0"/>
              <a:t> </a:t>
            </a:r>
            <a:r>
              <a:rPr sz="1600" dirty="0"/>
              <a:t>1</a:t>
            </a:r>
            <a:r>
              <a:rPr sz="1600" spc="-75" dirty="0"/>
              <a:t> </a:t>
            </a:r>
            <a:r>
              <a:rPr sz="1600" dirty="0"/>
              <a:t>ИЮНЯ</a:t>
            </a:r>
            <a:r>
              <a:rPr sz="1600" spc="-55" dirty="0"/>
              <a:t> </a:t>
            </a:r>
            <a:r>
              <a:rPr sz="1600" dirty="0"/>
              <a:t>2021</a:t>
            </a:r>
            <a:r>
              <a:rPr sz="1600" spc="-85" dirty="0"/>
              <a:t> </a:t>
            </a:r>
            <a:r>
              <a:rPr sz="1600" spc="-10" dirty="0"/>
              <a:t>ГОДА):</a:t>
            </a:r>
            <a:endParaRPr sz="1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1" y="4393690"/>
            <a:ext cx="5294376" cy="2337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740" y="4404358"/>
            <a:ext cx="5303520" cy="23362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0139" y="1731264"/>
            <a:ext cx="4773295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10604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835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Провести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встречу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презентацией</a:t>
            </a:r>
            <a:endParaRPr sz="1050">
              <a:latin typeface="Microsoft Sans Serif"/>
              <a:cs typeface="Microsoft Sans Serif"/>
            </a:endParaRPr>
          </a:p>
          <a:p>
            <a:pPr marL="321945">
              <a:lnSpc>
                <a:spcPct val="100000"/>
              </a:lnSpc>
            </a:pP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конкурса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«Большая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перемена»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740" y="1731264"/>
            <a:ext cx="53340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0139" y="2400300"/>
            <a:ext cx="4773295" cy="53340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95250" rIns="0" bIns="0" rtlCol="0">
            <a:spAutoFit/>
          </a:bodyPr>
          <a:lstStyle/>
          <a:p>
            <a:pPr marL="321945" marR="1032510">
              <a:lnSpc>
                <a:spcPct val="100000"/>
              </a:lnSpc>
              <a:spcBef>
                <a:spcPts val="750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Провести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прямые</a:t>
            </a:r>
            <a:r>
              <a:rPr sz="105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эфиры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педагогами-наставниками,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победителями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«Большой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перемены»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740" y="2400300"/>
            <a:ext cx="533400" cy="533400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3829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0139" y="3067811"/>
            <a:ext cx="4773295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11430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900"/>
              </a:spcBef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Создать команду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единомышленников,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выбрать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</a:t>
            </a:r>
            <a:endParaRPr sz="1050">
              <a:latin typeface="Microsoft Sans Serif"/>
              <a:cs typeface="Microsoft Sans Serif"/>
            </a:endParaRPr>
          </a:p>
          <a:p>
            <a:pPr marL="313690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r>
              <a:rPr sz="10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740" y="3067811"/>
            <a:ext cx="53340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3815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0139" y="3735323"/>
            <a:ext cx="4773295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97155" rIns="0" bIns="0" rtlCol="0">
            <a:spAutoFit/>
          </a:bodyPr>
          <a:lstStyle/>
          <a:p>
            <a:pPr marL="321945" marR="2531110">
              <a:lnSpc>
                <a:spcPct val="100000"/>
              </a:lnSpc>
              <a:spcBef>
                <a:spcPts val="765"/>
              </a:spcBef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Найти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территорию,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0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которой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будет</a:t>
            </a:r>
            <a:r>
              <a:rPr sz="10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размещаться 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740" y="3735323"/>
            <a:ext cx="53340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127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"/>
              </a:spcBef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0568" y="1731264"/>
            <a:ext cx="4775200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95885" rIns="0" bIns="0" rtlCol="0">
            <a:spAutoFit/>
          </a:bodyPr>
          <a:lstStyle/>
          <a:p>
            <a:pPr marL="323215" marR="1698625">
              <a:lnSpc>
                <a:spcPct val="100000"/>
              </a:lnSpc>
              <a:spcBef>
                <a:spcPts val="755"/>
              </a:spcBef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Распределить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роли</a:t>
            </a:r>
            <a:r>
              <a:rPr sz="10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0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команде,</a:t>
            </a: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разработать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систему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поощрений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8691" y="1731264"/>
            <a:ext cx="53213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0568" y="2400300"/>
            <a:ext cx="4775200" cy="53340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endParaRPr sz="105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Создать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Положение</a:t>
            </a:r>
            <a:r>
              <a:rPr sz="1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Клубе</a:t>
            </a:r>
            <a:r>
              <a:rPr sz="10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8691" y="2400300"/>
            <a:ext cx="532130" cy="533400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3829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0568" y="3067811"/>
            <a:ext cx="4775200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"/>
              </a:spcBef>
            </a:pPr>
            <a:endParaRPr sz="105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Создать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контент</a:t>
            </a:r>
            <a:r>
              <a:rPr sz="10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</a:t>
            </a: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(соц.</a:t>
            </a:r>
            <a:r>
              <a:rPr sz="10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сети)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8691" y="3067811"/>
            <a:ext cx="53213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3815"/>
              </a:lnSpc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0568" y="3735323"/>
            <a:ext cx="4775200" cy="535305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247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5"/>
              </a:spcBef>
            </a:pPr>
            <a:endParaRPr sz="105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Найти</a:t>
            </a:r>
            <a:r>
              <a:rPr sz="1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партнеров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8691" y="3735323"/>
            <a:ext cx="532130" cy="535305"/>
          </a:xfrm>
          <a:prstGeom prst="rect">
            <a:avLst/>
          </a:prstGeom>
          <a:solidFill>
            <a:srgbClr val="F34F4D"/>
          </a:solidFill>
        </p:spPr>
        <p:txBody>
          <a:bodyPr vert="horz" wrap="square" lIns="0" tIns="127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"/>
              </a:spcBef>
            </a:pP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484" y="627379"/>
            <a:ext cx="4271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АКТИВНОСТИ</a:t>
            </a:r>
            <a:r>
              <a:rPr spc="-175" dirty="0"/>
              <a:t> </a:t>
            </a:r>
            <a:r>
              <a:rPr spc="-10" dirty="0"/>
              <a:t>КЛУБА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2453" y="632841"/>
            <a:ext cx="3521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60AB"/>
                </a:solidFill>
                <a:latin typeface="Arial Black"/>
                <a:cs typeface="Arial Black"/>
              </a:rPr>
              <a:t>ИДЕАЛЬНАЯ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1F60AB"/>
                </a:solidFill>
                <a:latin typeface="Arial Black"/>
                <a:cs typeface="Arial Black"/>
              </a:rPr>
              <a:t>КОМАНДА</a:t>
            </a:r>
            <a:r>
              <a:rPr sz="2800" spc="-135" dirty="0">
                <a:solidFill>
                  <a:srgbClr val="1F60AB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1F60AB"/>
                </a:solidFill>
                <a:latin typeface="Arial Black"/>
                <a:cs typeface="Arial Black"/>
              </a:rPr>
              <a:t>КЛУБА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" y="1839467"/>
            <a:ext cx="5173980" cy="4348480"/>
          </a:xfrm>
          <a:custGeom>
            <a:avLst/>
            <a:gdLst/>
            <a:ahLst/>
            <a:cxnLst/>
            <a:rect l="l" t="t" r="r" b="b"/>
            <a:pathLst>
              <a:path w="5173980" h="4348480">
                <a:moveTo>
                  <a:pt x="5173980" y="0"/>
                </a:moveTo>
                <a:lnTo>
                  <a:pt x="0" y="0"/>
                </a:lnTo>
                <a:lnTo>
                  <a:pt x="0" y="4347972"/>
                </a:lnTo>
                <a:lnTo>
                  <a:pt x="5173980" y="4347972"/>
                </a:lnTo>
                <a:lnTo>
                  <a:pt x="5173980" y="0"/>
                </a:lnTo>
                <a:close/>
              </a:path>
            </a:pathLst>
          </a:custGeom>
          <a:solidFill>
            <a:srgbClr val="004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0416" y="2168143"/>
            <a:ext cx="41224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Закрытые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вечеринки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</a:t>
            </a:r>
            <a:endParaRPr sz="1600">
              <a:latin typeface="Microsoft Sans Serif"/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(фитнес-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встречи,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туристические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походы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походы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кино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т.д.)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416" y="3143504"/>
            <a:ext cx="3688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Взаимопомощь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внутри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</a:t>
            </a:r>
            <a:endParaRPr sz="16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коллаборация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другими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Клубами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0416" y="3875278"/>
            <a:ext cx="1841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Наставничество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416" y="4362958"/>
            <a:ext cx="43364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квесты,</a:t>
            </a:r>
            <a:endParaRPr sz="1600">
              <a:latin typeface="Microsoft Sans Serif"/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TED-конференции,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нетворкинг,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панельные дискуссии, встречи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профессионалами,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соревнования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Клубами,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квизы,</a:t>
            </a:r>
            <a:endParaRPr sz="1600">
              <a:latin typeface="Microsoft Sans Serif"/>
              <a:cs typeface="Microsoft Sans Serif"/>
            </a:endParaRPr>
          </a:p>
          <a:p>
            <a:pPr marL="299085" marR="19113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семейное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содружество,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кухня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«Большой перемены»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59196" y="576834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9100" y="0"/>
                </a:moveTo>
                <a:lnTo>
                  <a:pt x="0" y="0"/>
                </a:lnTo>
                <a:lnTo>
                  <a:pt x="0" y="419100"/>
                </a:lnTo>
                <a:lnTo>
                  <a:pt x="419100" y="419100"/>
                </a:lnTo>
                <a:lnTo>
                  <a:pt x="419100" y="0"/>
                </a:lnTo>
                <a:close/>
              </a:path>
            </a:pathLst>
          </a:custGeom>
          <a:solidFill>
            <a:srgbClr val="4DBBC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379707" y="1802892"/>
            <a:ext cx="812800" cy="812800"/>
            <a:chOff x="11379707" y="1802892"/>
            <a:chExt cx="812800" cy="812800"/>
          </a:xfrm>
        </p:grpSpPr>
        <p:sp>
          <p:nvSpPr>
            <p:cNvPr id="11" name="object 11"/>
            <p:cNvSpPr/>
            <p:nvPr/>
          </p:nvSpPr>
          <p:spPr>
            <a:xfrm>
              <a:off x="11379707" y="2394204"/>
              <a:ext cx="220979" cy="220979"/>
            </a:xfrm>
            <a:custGeom>
              <a:avLst/>
              <a:gdLst/>
              <a:ahLst/>
              <a:cxnLst/>
              <a:rect l="l" t="t" r="r" b="b"/>
              <a:pathLst>
                <a:path w="220979" h="220980">
                  <a:moveTo>
                    <a:pt x="220979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220979" y="220979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00687" y="1802892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19">
                  <a:moveTo>
                    <a:pt x="591311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591311" y="591312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4D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670547"/>
            <a:ext cx="187960" cy="187960"/>
          </a:xfrm>
          <a:custGeom>
            <a:avLst/>
            <a:gdLst/>
            <a:ahLst/>
            <a:cxnLst/>
            <a:rect l="l" t="t" r="r" b="b"/>
            <a:pathLst>
              <a:path w="187960" h="187959">
                <a:moveTo>
                  <a:pt x="187452" y="0"/>
                </a:moveTo>
                <a:lnTo>
                  <a:pt x="0" y="0"/>
                </a:lnTo>
                <a:lnTo>
                  <a:pt x="0" y="187452"/>
                </a:lnTo>
                <a:lnTo>
                  <a:pt x="187452" y="187452"/>
                </a:lnTo>
                <a:lnTo>
                  <a:pt x="187452" y="0"/>
                </a:lnTo>
                <a:close/>
              </a:path>
            </a:pathLst>
          </a:custGeom>
          <a:solidFill>
            <a:srgbClr val="004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838693" y="2836164"/>
            <a:ext cx="1892300" cy="1323340"/>
            <a:chOff x="7838693" y="2836164"/>
            <a:chExt cx="1892300" cy="1323340"/>
          </a:xfrm>
        </p:grpSpPr>
        <p:sp>
          <p:nvSpPr>
            <p:cNvPr id="15" name="object 15"/>
            <p:cNvSpPr/>
            <p:nvPr/>
          </p:nvSpPr>
          <p:spPr>
            <a:xfrm>
              <a:off x="9236201" y="3067304"/>
              <a:ext cx="414020" cy="210185"/>
            </a:xfrm>
            <a:custGeom>
              <a:avLst/>
              <a:gdLst/>
              <a:ahLst/>
              <a:cxnLst/>
              <a:rect l="l" t="t" r="r" b="b"/>
              <a:pathLst>
                <a:path w="414020" h="210185">
                  <a:moveTo>
                    <a:pt x="51689" y="141605"/>
                  </a:moveTo>
                  <a:lnTo>
                    <a:pt x="0" y="209296"/>
                  </a:lnTo>
                  <a:lnTo>
                    <a:pt x="85217" y="210058"/>
                  </a:lnTo>
                  <a:lnTo>
                    <a:pt x="75513" y="190246"/>
                  </a:lnTo>
                  <a:lnTo>
                    <a:pt x="61341" y="190246"/>
                  </a:lnTo>
                  <a:lnTo>
                    <a:pt x="52704" y="172466"/>
                  </a:lnTo>
                  <a:lnTo>
                    <a:pt x="64076" y="166895"/>
                  </a:lnTo>
                  <a:lnTo>
                    <a:pt x="51689" y="141605"/>
                  </a:lnTo>
                  <a:close/>
                </a:path>
                <a:path w="414020" h="210185">
                  <a:moveTo>
                    <a:pt x="64076" y="166895"/>
                  </a:moveTo>
                  <a:lnTo>
                    <a:pt x="52704" y="172466"/>
                  </a:lnTo>
                  <a:lnTo>
                    <a:pt x="61341" y="190246"/>
                  </a:lnTo>
                  <a:lnTo>
                    <a:pt x="72771" y="184648"/>
                  </a:lnTo>
                  <a:lnTo>
                    <a:pt x="64076" y="166895"/>
                  </a:lnTo>
                  <a:close/>
                </a:path>
                <a:path w="414020" h="210185">
                  <a:moveTo>
                    <a:pt x="72771" y="184648"/>
                  </a:moveTo>
                  <a:lnTo>
                    <a:pt x="61341" y="190246"/>
                  </a:lnTo>
                  <a:lnTo>
                    <a:pt x="75513" y="190246"/>
                  </a:lnTo>
                  <a:lnTo>
                    <a:pt x="72771" y="184648"/>
                  </a:lnTo>
                  <a:close/>
                </a:path>
                <a:path w="414020" h="210185">
                  <a:moveTo>
                    <a:pt x="404749" y="0"/>
                  </a:moveTo>
                  <a:lnTo>
                    <a:pt x="64076" y="166895"/>
                  </a:lnTo>
                  <a:lnTo>
                    <a:pt x="72771" y="184648"/>
                  </a:lnTo>
                  <a:lnTo>
                    <a:pt x="413512" y="17780"/>
                  </a:lnTo>
                  <a:lnTo>
                    <a:pt x="404749" y="0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9515" y="2836164"/>
              <a:ext cx="1188720" cy="13228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38694" y="3049142"/>
              <a:ext cx="1892300" cy="561975"/>
            </a:xfrm>
            <a:custGeom>
              <a:avLst/>
              <a:gdLst/>
              <a:ahLst/>
              <a:cxnLst/>
              <a:rect l="l" t="t" r="r" b="b"/>
              <a:pathLst>
                <a:path w="1892300" h="561975">
                  <a:moveTo>
                    <a:pt x="396748" y="513969"/>
                  </a:moveTo>
                  <a:lnTo>
                    <a:pt x="76200" y="513969"/>
                  </a:lnTo>
                  <a:lnTo>
                    <a:pt x="76200" y="485775"/>
                  </a:lnTo>
                  <a:lnTo>
                    <a:pt x="0" y="523875"/>
                  </a:lnTo>
                  <a:lnTo>
                    <a:pt x="76200" y="561975"/>
                  </a:lnTo>
                  <a:lnTo>
                    <a:pt x="76200" y="533781"/>
                  </a:lnTo>
                  <a:lnTo>
                    <a:pt x="396748" y="533781"/>
                  </a:lnTo>
                  <a:lnTo>
                    <a:pt x="396748" y="513969"/>
                  </a:lnTo>
                  <a:close/>
                </a:path>
                <a:path w="1892300" h="561975">
                  <a:moveTo>
                    <a:pt x="471551" y="213741"/>
                  </a:moveTo>
                  <a:lnTo>
                    <a:pt x="456666" y="193294"/>
                  </a:lnTo>
                  <a:lnTo>
                    <a:pt x="421386" y="144780"/>
                  </a:lnTo>
                  <a:lnTo>
                    <a:pt x="408432" y="169799"/>
                  </a:lnTo>
                  <a:lnTo>
                    <a:pt x="80772" y="0"/>
                  </a:lnTo>
                  <a:lnTo>
                    <a:pt x="71628" y="17526"/>
                  </a:lnTo>
                  <a:lnTo>
                    <a:pt x="399288" y="187439"/>
                  </a:lnTo>
                  <a:lnTo>
                    <a:pt x="386334" y="212471"/>
                  </a:lnTo>
                  <a:lnTo>
                    <a:pt x="471551" y="213741"/>
                  </a:lnTo>
                  <a:close/>
                </a:path>
                <a:path w="1892300" h="561975">
                  <a:moveTo>
                    <a:pt x="1891919" y="523875"/>
                  </a:moveTo>
                  <a:lnTo>
                    <a:pt x="1872107" y="513969"/>
                  </a:lnTo>
                  <a:lnTo>
                    <a:pt x="1815719" y="485775"/>
                  </a:lnTo>
                  <a:lnTo>
                    <a:pt x="1815719" y="513969"/>
                  </a:lnTo>
                  <a:lnTo>
                    <a:pt x="1447800" y="513969"/>
                  </a:lnTo>
                  <a:lnTo>
                    <a:pt x="1447800" y="533781"/>
                  </a:lnTo>
                  <a:lnTo>
                    <a:pt x="1815719" y="533781"/>
                  </a:lnTo>
                  <a:lnTo>
                    <a:pt x="1815719" y="561975"/>
                  </a:lnTo>
                  <a:lnTo>
                    <a:pt x="1872107" y="533781"/>
                  </a:lnTo>
                  <a:lnTo>
                    <a:pt x="1891919" y="523875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90941" y="4205477"/>
            <a:ext cx="8991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15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34F4D"/>
                </a:solidFill>
                <a:latin typeface="Arial"/>
                <a:cs typeface="Arial"/>
              </a:rPr>
              <a:t>ученик- </a:t>
            </a:r>
            <a:r>
              <a:rPr sz="1100" b="1" spc="-30" dirty="0">
                <a:solidFill>
                  <a:srgbClr val="F34F4D"/>
                </a:solidFill>
                <a:latin typeface="Arial"/>
                <a:cs typeface="Arial"/>
              </a:rPr>
              <a:t>координатор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43928" y="4633086"/>
            <a:ext cx="1697989" cy="806450"/>
            <a:chOff x="7043928" y="4633086"/>
            <a:chExt cx="1697989" cy="806450"/>
          </a:xfrm>
        </p:grpSpPr>
        <p:sp>
          <p:nvSpPr>
            <p:cNvPr id="20" name="object 20"/>
            <p:cNvSpPr/>
            <p:nvPr/>
          </p:nvSpPr>
          <p:spPr>
            <a:xfrm>
              <a:off x="7319010" y="4633086"/>
              <a:ext cx="1422400" cy="278130"/>
            </a:xfrm>
            <a:custGeom>
              <a:avLst/>
              <a:gdLst/>
              <a:ahLst/>
              <a:cxnLst/>
              <a:rect l="l" t="t" r="r" b="b"/>
              <a:pathLst>
                <a:path w="1422400" h="278129">
                  <a:moveTo>
                    <a:pt x="68707" y="202945"/>
                  </a:moveTo>
                  <a:lnTo>
                    <a:pt x="0" y="253364"/>
                  </a:lnTo>
                  <a:lnTo>
                    <a:pt x="81534" y="278002"/>
                  </a:lnTo>
                  <a:lnTo>
                    <a:pt x="77149" y="252349"/>
                  </a:lnTo>
                  <a:lnTo>
                    <a:pt x="64262" y="252349"/>
                  </a:lnTo>
                  <a:lnTo>
                    <a:pt x="60960" y="232790"/>
                  </a:lnTo>
                  <a:lnTo>
                    <a:pt x="73441" y="230651"/>
                  </a:lnTo>
                  <a:lnTo>
                    <a:pt x="68707" y="202945"/>
                  </a:lnTo>
                  <a:close/>
                </a:path>
                <a:path w="1422400" h="278129">
                  <a:moveTo>
                    <a:pt x="73441" y="230651"/>
                  </a:moveTo>
                  <a:lnTo>
                    <a:pt x="60960" y="232790"/>
                  </a:lnTo>
                  <a:lnTo>
                    <a:pt x="64262" y="252349"/>
                  </a:lnTo>
                  <a:lnTo>
                    <a:pt x="76783" y="250202"/>
                  </a:lnTo>
                  <a:lnTo>
                    <a:pt x="73441" y="230651"/>
                  </a:lnTo>
                  <a:close/>
                </a:path>
                <a:path w="1422400" h="278129">
                  <a:moveTo>
                    <a:pt x="76783" y="250202"/>
                  </a:moveTo>
                  <a:lnTo>
                    <a:pt x="64262" y="252349"/>
                  </a:lnTo>
                  <a:lnTo>
                    <a:pt x="77149" y="252349"/>
                  </a:lnTo>
                  <a:lnTo>
                    <a:pt x="76783" y="250202"/>
                  </a:lnTo>
                  <a:close/>
                </a:path>
                <a:path w="1422400" h="278129">
                  <a:moveTo>
                    <a:pt x="1419098" y="0"/>
                  </a:moveTo>
                  <a:lnTo>
                    <a:pt x="73441" y="230651"/>
                  </a:lnTo>
                  <a:lnTo>
                    <a:pt x="76783" y="250202"/>
                  </a:lnTo>
                  <a:lnTo>
                    <a:pt x="1422400" y="19557"/>
                  </a:lnTo>
                  <a:lnTo>
                    <a:pt x="1419098" y="0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3928" y="4885943"/>
              <a:ext cx="550164" cy="5532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150097" y="5381625"/>
            <a:ext cx="11010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34F4D"/>
                </a:solidFill>
                <a:latin typeface="Arial"/>
                <a:cs typeface="Arial"/>
              </a:rPr>
              <a:t>Администрация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9507" y="4748784"/>
            <a:ext cx="922020" cy="70713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808214" y="4954523"/>
            <a:ext cx="1122680" cy="449580"/>
            <a:chOff x="7808214" y="4954523"/>
            <a:chExt cx="1122680" cy="44958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2584" y="4954523"/>
              <a:ext cx="448055" cy="4495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08214" y="5141213"/>
              <a:ext cx="408940" cy="76200"/>
            </a:xfrm>
            <a:custGeom>
              <a:avLst/>
              <a:gdLst/>
              <a:ahLst/>
              <a:cxnLst/>
              <a:rect l="l" t="t" r="r" b="b"/>
              <a:pathLst>
                <a:path w="408940" h="76200">
                  <a:moveTo>
                    <a:pt x="332485" y="0"/>
                  </a:moveTo>
                  <a:lnTo>
                    <a:pt x="332485" y="76200"/>
                  </a:lnTo>
                  <a:lnTo>
                    <a:pt x="388874" y="48006"/>
                  </a:lnTo>
                  <a:lnTo>
                    <a:pt x="345185" y="48006"/>
                  </a:lnTo>
                  <a:lnTo>
                    <a:pt x="345185" y="28193"/>
                  </a:lnTo>
                  <a:lnTo>
                    <a:pt x="388874" y="28193"/>
                  </a:lnTo>
                  <a:lnTo>
                    <a:pt x="332485" y="0"/>
                  </a:lnTo>
                  <a:close/>
                </a:path>
                <a:path w="408940" h="76200">
                  <a:moveTo>
                    <a:pt x="332485" y="28193"/>
                  </a:moveTo>
                  <a:lnTo>
                    <a:pt x="0" y="28193"/>
                  </a:lnTo>
                  <a:lnTo>
                    <a:pt x="0" y="48006"/>
                  </a:lnTo>
                  <a:lnTo>
                    <a:pt x="332485" y="48006"/>
                  </a:lnTo>
                  <a:lnTo>
                    <a:pt x="332485" y="28193"/>
                  </a:lnTo>
                  <a:close/>
                </a:path>
                <a:path w="408940" h="76200">
                  <a:moveTo>
                    <a:pt x="388874" y="28193"/>
                  </a:moveTo>
                  <a:lnTo>
                    <a:pt x="345185" y="28193"/>
                  </a:lnTo>
                  <a:lnTo>
                    <a:pt x="345185" y="48006"/>
                  </a:lnTo>
                  <a:lnTo>
                    <a:pt x="388874" y="48006"/>
                  </a:lnTo>
                  <a:lnTo>
                    <a:pt x="408685" y="38100"/>
                  </a:lnTo>
                  <a:lnTo>
                    <a:pt x="388874" y="28193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010013" y="5381371"/>
            <a:ext cx="461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34F4D"/>
                </a:solidFill>
                <a:latin typeface="Arial"/>
                <a:cs typeface="Arial"/>
              </a:rPr>
              <a:t>Медиа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99147" y="2252472"/>
            <a:ext cx="844550" cy="765175"/>
            <a:chOff x="6899147" y="2252472"/>
            <a:chExt cx="844550" cy="765175"/>
          </a:xfrm>
        </p:grpSpPr>
        <p:sp>
          <p:nvSpPr>
            <p:cNvPr id="29" name="object 29"/>
            <p:cNvSpPr/>
            <p:nvPr/>
          </p:nvSpPr>
          <p:spPr>
            <a:xfrm>
              <a:off x="6899147" y="2252472"/>
              <a:ext cx="844550" cy="765175"/>
            </a:xfrm>
            <a:custGeom>
              <a:avLst/>
              <a:gdLst/>
              <a:ahLst/>
              <a:cxnLst/>
              <a:rect l="l" t="t" r="r" b="b"/>
              <a:pathLst>
                <a:path w="844550" h="765175">
                  <a:moveTo>
                    <a:pt x="844296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844296" y="765048"/>
                  </a:lnTo>
                  <a:lnTo>
                    <a:pt x="844296" y="0"/>
                  </a:lnTo>
                  <a:close/>
                </a:path>
              </a:pathLst>
            </a:custGeom>
            <a:solidFill>
              <a:srgbClr val="006F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7455" y="2351532"/>
              <a:ext cx="487679" cy="54406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899147" y="3061716"/>
            <a:ext cx="844550" cy="203200"/>
          </a:xfrm>
          <a:prstGeom prst="rect">
            <a:avLst/>
          </a:prstGeom>
          <a:solidFill>
            <a:srgbClr val="004E95"/>
          </a:solidFill>
        </p:spPr>
        <p:txBody>
          <a:bodyPr vert="horz" wrap="square" lIns="0" tIns="127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партнеры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793223" y="2260092"/>
            <a:ext cx="844550" cy="763905"/>
            <a:chOff x="9793223" y="2260092"/>
            <a:chExt cx="844550" cy="763905"/>
          </a:xfrm>
        </p:grpSpPr>
        <p:sp>
          <p:nvSpPr>
            <p:cNvPr id="33" name="object 33"/>
            <p:cNvSpPr/>
            <p:nvPr/>
          </p:nvSpPr>
          <p:spPr>
            <a:xfrm>
              <a:off x="9793223" y="2260092"/>
              <a:ext cx="844550" cy="763905"/>
            </a:xfrm>
            <a:custGeom>
              <a:avLst/>
              <a:gdLst/>
              <a:ahLst/>
              <a:cxnLst/>
              <a:rect l="l" t="t" r="r" b="b"/>
              <a:pathLst>
                <a:path w="844550" h="763905">
                  <a:moveTo>
                    <a:pt x="844296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844296" y="763524"/>
                  </a:lnTo>
                  <a:lnTo>
                    <a:pt x="844296" y="0"/>
                  </a:lnTo>
                  <a:close/>
                </a:path>
              </a:pathLst>
            </a:custGeom>
            <a:solidFill>
              <a:srgbClr val="006F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6771" y="2400300"/>
              <a:ext cx="490727" cy="49377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799319" y="3069335"/>
            <a:ext cx="845819" cy="203200"/>
          </a:xfrm>
          <a:prstGeom prst="rect">
            <a:avLst/>
          </a:prstGeom>
          <a:solidFill>
            <a:srgbClr val="004E95"/>
          </a:solidFill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116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родители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814559" y="3384803"/>
            <a:ext cx="845819" cy="765175"/>
            <a:chOff x="9814559" y="3384803"/>
            <a:chExt cx="845819" cy="765175"/>
          </a:xfrm>
        </p:grpSpPr>
        <p:sp>
          <p:nvSpPr>
            <p:cNvPr id="37" name="object 37"/>
            <p:cNvSpPr/>
            <p:nvPr/>
          </p:nvSpPr>
          <p:spPr>
            <a:xfrm>
              <a:off x="9814559" y="3384803"/>
              <a:ext cx="845819" cy="765175"/>
            </a:xfrm>
            <a:custGeom>
              <a:avLst/>
              <a:gdLst/>
              <a:ahLst/>
              <a:cxnLst/>
              <a:rect l="l" t="t" r="r" b="b"/>
              <a:pathLst>
                <a:path w="845820" h="765175">
                  <a:moveTo>
                    <a:pt x="84582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845820" y="765048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006F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6395" y="3550919"/>
              <a:ext cx="455675" cy="50749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814559" y="4201667"/>
            <a:ext cx="845819" cy="201295"/>
          </a:xfrm>
          <a:prstGeom prst="rect">
            <a:avLst/>
          </a:prstGeom>
          <a:solidFill>
            <a:srgbClr val="004E95"/>
          </a:solidFill>
        </p:spPr>
        <p:txBody>
          <a:bodyPr vert="horz" wrap="square" lIns="0" tIns="1651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3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консультант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896100" y="3393947"/>
            <a:ext cx="845819" cy="763905"/>
            <a:chOff x="6896100" y="3393947"/>
            <a:chExt cx="845819" cy="763905"/>
          </a:xfrm>
        </p:grpSpPr>
        <p:sp>
          <p:nvSpPr>
            <p:cNvPr id="41" name="object 41"/>
            <p:cNvSpPr/>
            <p:nvPr/>
          </p:nvSpPr>
          <p:spPr>
            <a:xfrm>
              <a:off x="6896100" y="3393947"/>
              <a:ext cx="845819" cy="763905"/>
            </a:xfrm>
            <a:custGeom>
              <a:avLst/>
              <a:gdLst/>
              <a:ahLst/>
              <a:cxnLst/>
              <a:rect l="l" t="t" r="r" b="b"/>
              <a:pathLst>
                <a:path w="845820" h="763904">
                  <a:moveTo>
                    <a:pt x="845820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845820" y="763524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006FC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6976" y="3493007"/>
              <a:ext cx="527303" cy="58826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897623" y="4215384"/>
            <a:ext cx="844550" cy="201295"/>
          </a:xfrm>
          <a:prstGeom prst="rect">
            <a:avLst/>
          </a:prstGeom>
          <a:solidFill>
            <a:srgbClr val="004E95"/>
          </a:solidFill>
        </p:spPr>
        <p:txBody>
          <a:bodyPr vert="horz" wrap="square" lIns="0" tIns="698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5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эксперт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219438" y="5141214"/>
            <a:ext cx="408940" cy="76200"/>
          </a:xfrm>
          <a:custGeom>
            <a:avLst/>
            <a:gdLst/>
            <a:ahLst/>
            <a:cxnLst/>
            <a:rect l="l" t="t" r="r" b="b"/>
            <a:pathLst>
              <a:path w="408940" h="76200">
                <a:moveTo>
                  <a:pt x="332485" y="0"/>
                </a:moveTo>
                <a:lnTo>
                  <a:pt x="332485" y="76200"/>
                </a:lnTo>
                <a:lnTo>
                  <a:pt x="388873" y="48006"/>
                </a:lnTo>
                <a:lnTo>
                  <a:pt x="345185" y="48006"/>
                </a:lnTo>
                <a:lnTo>
                  <a:pt x="345185" y="28193"/>
                </a:lnTo>
                <a:lnTo>
                  <a:pt x="388873" y="28193"/>
                </a:lnTo>
                <a:lnTo>
                  <a:pt x="332485" y="0"/>
                </a:lnTo>
                <a:close/>
              </a:path>
              <a:path w="408940" h="76200">
                <a:moveTo>
                  <a:pt x="332485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332485" y="48006"/>
                </a:lnTo>
                <a:lnTo>
                  <a:pt x="332485" y="28193"/>
                </a:lnTo>
                <a:close/>
              </a:path>
              <a:path w="408940" h="76200">
                <a:moveTo>
                  <a:pt x="388873" y="28193"/>
                </a:moveTo>
                <a:lnTo>
                  <a:pt x="345185" y="28193"/>
                </a:lnTo>
                <a:lnTo>
                  <a:pt x="345185" y="48006"/>
                </a:lnTo>
                <a:lnTo>
                  <a:pt x="388873" y="48006"/>
                </a:lnTo>
                <a:lnTo>
                  <a:pt x="408685" y="38100"/>
                </a:lnTo>
                <a:lnTo>
                  <a:pt x="388873" y="28193"/>
                </a:lnTo>
                <a:close/>
              </a:path>
            </a:pathLst>
          </a:custGeom>
          <a:solidFill>
            <a:srgbClr val="F34F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9" y="355091"/>
            <a:ext cx="1184148" cy="419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СХЕМА</a:t>
            </a:r>
            <a:r>
              <a:rPr spc="-75" dirty="0"/>
              <a:t> </a:t>
            </a:r>
            <a:r>
              <a:rPr spc="-10" dirty="0"/>
              <a:t>ВЗАИМОДЕЙСТВИЯ</a:t>
            </a:r>
            <a:r>
              <a:rPr spc="-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ПОДДЕРЖКИ </a:t>
            </a:r>
            <a:r>
              <a:rPr dirty="0"/>
              <a:t>КЛУБОВ</a:t>
            </a:r>
            <a:r>
              <a:rPr spc="-130" dirty="0"/>
              <a:t> </a:t>
            </a:r>
            <a:r>
              <a:rPr dirty="0"/>
              <a:t>БОЛЬШОЙ</a:t>
            </a:r>
            <a:r>
              <a:rPr spc="-110" dirty="0"/>
              <a:t> </a:t>
            </a:r>
            <a:r>
              <a:rPr spc="-10" dirty="0"/>
              <a:t>ПЕРЕМЕНЫ: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6740" y="1703832"/>
            <a:ext cx="11018520" cy="4514215"/>
            <a:chOff x="586740" y="1703832"/>
            <a:chExt cx="11018520" cy="4514215"/>
          </a:xfrm>
        </p:grpSpPr>
        <p:sp>
          <p:nvSpPr>
            <p:cNvPr id="5" name="object 5"/>
            <p:cNvSpPr/>
            <p:nvPr/>
          </p:nvSpPr>
          <p:spPr>
            <a:xfrm>
              <a:off x="2476500" y="1703832"/>
              <a:ext cx="7228840" cy="568960"/>
            </a:xfrm>
            <a:custGeom>
              <a:avLst/>
              <a:gdLst/>
              <a:ahLst/>
              <a:cxnLst/>
              <a:rect l="l" t="t" r="r" b="b"/>
              <a:pathLst>
                <a:path w="7228840" h="568960">
                  <a:moveTo>
                    <a:pt x="7228332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7228332" y="568451"/>
                  </a:lnTo>
                  <a:lnTo>
                    <a:pt x="7228332" y="0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40" y="2676143"/>
              <a:ext cx="9100185" cy="1871980"/>
            </a:xfrm>
            <a:custGeom>
              <a:avLst/>
              <a:gdLst/>
              <a:ahLst/>
              <a:cxnLst/>
              <a:rect l="l" t="t" r="r" b="b"/>
              <a:pathLst>
                <a:path w="9100185" h="1871979">
                  <a:moveTo>
                    <a:pt x="3578352" y="1492008"/>
                  </a:moveTo>
                  <a:lnTo>
                    <a:pt x="0" y="1492008"/>
                  </a:lnTo>
                  <a:lnTo>
                    <a:pt x="0" y="1871472"/>
                  </a:lnTo>
                  <a:lnTo>
                    <a:pt x="3578352" y="1871472"/>
                  </a:lnTo>
                  <a:lnTo>
                    <a:pt x="3578352" y="1492008"/>
                  </a:lnTo>
                  <a:close/>
                </a:path>
                <a:path w="9100185" h="1871979">
                  <a:moveTo>
                    <a:pt x="9099804" y="0"/>
                  </a:moveTo>
                  <a:lnTo>
                    <a:pt x="1889760" y="0"/>
                  </a:lnTo>
                  <a:lnTo>
                    <a:pt x="1889760" y="1107948"/>
                  </a:lnTo>
                  <a:lnTo>
                    <a:pt x="9099804" y="1107948"/>
                  </a:lnTo>
                  <a:lnTo>
                    <a:pt x="9099804" y="0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740" y="4549139"/>
              <a:ext cx="3578860" cy="1668780"/>
            </a:xfrm>
            <a:custGeom>
              <a:avLst/>
              <a:gdLst/>
              <a:ahLst/>
              <a:cxnLst/>
              <a:rect l="l" t="t" r="r" b="b"/>
              <a:pathLst>
                <a:path w="3578860" h="1668779">
                  <a:moveTo>
                    <a:pt x="3578352" y="0"/>
                  </a:moveTo>
                  <a:lnTo>
                    <a:pt x="0" y="0"/>
                  </a:lnTo>
                  <a:lnTo>
                    <a:pt x="0" y="1668780"/>
                  </a:lnTo>
                  <a:lnTo>
                    <a:pt x="3578352" y="1668780"/>
                  </a:lnTo>
                  <a:lnTo>
                    <a:pt x="3578352" y="0"/>
                  </a:lnTo>
                  <a:close/>
                </a:path>
              </a:pathLst>
            </a:custGeom>
            <a:solidFill>
              <a:srgbClr val="F34F4D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5299" y="4166616"/>
              <a:ext cx="3576954" cy="378460"/>
            </a:xfrm>
            <a:custGeom>
              <a:avLst/>
              <a:gdLst/>
              <a:ahLst/>
              <a:cxnLst/>
              <a:rect l="l" t="t" r="r" b="b"/>
              <a:pathLst>
                <a:path w="3576954" h="378460">
                  <a:moveTo>
                    <a:pt x="3576828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576828" y="377951"/>
                  </a:lnTo>
                  <a:lnTo>
                    <a:pt x="3576828" y="0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5299" y="4547616"/>
              <a:ext cx="3576954" cy="1668780"/>
            </a:xfrm>
            <a:custGeom>
              <a:avLst/>
              <a:gdLst/>
              <a:ahLst/>
              <a:cxnLst/>
              <a:rect l="l" t="t" r="r" b="b"/>
              <a:pathLst>
                <a:path w="3576954" h="1668779">
                  <a:moveTo>
                    <a:pt x="3576828" y="0"/>
                  </a:moveTo>
                  <a:lnTo>
                    <a:pt x="0" y="0"/>
                  </a:lnTo>
                  <a:lnTo>
                    <a:pt x="0" y="1668780"/>
                  </a:lnTo>
                  <a:lnTo>
                    <a:pt x="3576828" y="1668780"/>
                  </a:lnTo>
                  <a:lnTo>
                    <a:pt x="3576828" y="0"/>
                  </a:lnTo>
                  <a:close/>
                </a:path>
              </a:pathLst>
            </a:custGeom>
            <a:solidFill>
              <a:srgbClr val="F34F4D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6908" y="4165092"/>
              <a:ext cx="3578860" cy="378460"/>
            </a:xfrm>
            <a:custGeom>
              <a:avLst/>
              <a:gdLst/>
              <a:ahLst/>
              <a:cxnLst/>
              <a:rect l="l" t="t" r="r" b="b"/>
              <a:pathLst>
                <a:path w="3578859" h="378460">
                  <a:moveTo>
                    <a:pt x="3578352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578352" y="377951"/>
                  </a:lnTo>
                  <a:lnTo>
                    <a:pt x="3578352" y="0"/>
                  </a:lnTo>
                  <a:close/>
                </a:path>
              </a:pathLst>
            </a:custGeom>
            <a:solidFill>
              <a:srgbClr val="004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6908" y="4544567"/>
              <a:ext cx="3578860" cy="1670685"/>
            </a:xfrm>
            <a:custGeom>
              <a:avLst/>
              <a:gdLst/>
              <a:ahLst/>
              <a:cxnLst/>
              <a:rect l="l" t="t" r="r" b="b"/>
              <a:pathLst>
                <a:path w="3578859" h="1670685">
                  <a:moveTo>
                    <a:pt x="3578352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3578352" y="1670304"/>
                  </a:lnTo>
                  <a:lnTo>
                    <a:pt x="3578352" y="0"/>
                  </a:lnTo>
                  <a:close/>
                </a:path>
              </a:pathLst>
            </a:custGeom>
            <a:solidFill>
              <a:srgbClr val="F34F4D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38373" y="1748408"/>
            <a:ext cx="6687184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Клуб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«Большой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перемены»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(коммуникация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через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координатора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Клуба,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который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выбирается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общем</a:t>
            </a:r>
            <a:r>
              <a:rPr sz="11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собрании)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8321" y="2705480"/>
            <a:ext cx="507619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Куратор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АНО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«Большая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Перемена»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может: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184785" algn="l"/>
              </a:tabLst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помочь</a:t>
            </a: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привлечь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Клуба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сторонние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организации;</a:t>
            </a:r>
            <a:endParaRPr sz="10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предоставить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информационную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поддержку;</a:t>
            </a:r>
            <a:endParaRPr sz="10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помочь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мероприятий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развитии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проектов;</a:t>
            </a:r>
            <a:endParaRPr sz="10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привлечь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экспертов;</a:t>
            </a:r>
            <a:endParaRPr sz="1000">
              <a:latin typeface="Microsoft Sans Serif"/>
              <a:cs typeface="Microsoft Sans Serif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найти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ответы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любые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069" y="4787646"/>
            <a:ext cx="27730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100" spc="-3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в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100" spc="-2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мероприятий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между</a:t>
            </a:r>
            <a:r>
              <a:rPr sz="1100" spc="-5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образовательными</a:t>
            </a:r>
            <a:endParaRPr sz="11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учреждениями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069" y="5458155"/>
            <a:ext cx="279527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создание</a:t>
            </a:r>
            <a:r>
              <a:rPr sz="1100" spc="-3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Клубов</a:t>
            </a:r>
            <a:r>
              <a:rPr sz="1100" spc="-3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«Большой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 перемены»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в</a:t>
            </a:r>
            <a:r>
              <a:rPr sz="1100" spc="4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100" spc="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организациях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членов</a:t>
            </a:r>
            <a:r>
              <a:rPr sz="1100" spc="-4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региональной</a:t>
            </a:r>
            <a:r>
              <a:rPr sz="1100" spc="-4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команды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1842" y="4227321"/>
            <a:ext cx="3153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Школьные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региональные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команды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2121" y="4787646"/>
            <a:ext cx="30721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100" spc="-3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лучших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 проектных</a:t>
            </a:r>
            <a:r>
              <a:rPr sz="1100" spc="-3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инициатив, прошедших</a:t>
            </a:r>
            <a:r>
              <a:rPr sz="1100" spc="-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внутриклубный</a:t>
            </a:r>
            <a:r>
              <a:rPr sz="1100" spc="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отбор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004E95"/>
                </a:solidFill>
                <a:latin typeface="Microsoft Sans Serif"/>
                <a:cs typeface="Microsoft Sans Serif"/>
              </a:rPr>
              <a:t>на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региональном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уровне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2121" y="5458155"/>
            <a:ext cx="270002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100" spc="-3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участия</a:t>
            </a:r>
            <a:r>
              <a:rPr sz="1100" spc="-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лидеров</a:t>
            </a:r>
            <a:endParaRPr sz="11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общественного</a:t>
            </a:r>
            <a:r>
              <a:rPr sz="1100" spc="-4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мнения</a:t>
            </a:r>
            <a:r>
              <a:rPr sz="1100" spc="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и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 профильных</a:t>
            </a:r>
            <a:endParaRPr sz="11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экспертов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в</a:t>
            </a:r>
            <a:r>
              <a:rPr sz="1100" spc="-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100" spc="-4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04E95"/>
                </a:solidFill>
                <a:latin typeface="Microsoft Sans Serif"/>
                <a:cs typeface="Microsoft Sans Serif"/>
              </a:rPr>
              <a:t>Клуба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58003" y="4229480"/>
            <a:ext cx="2460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Администрации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регионах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3236" y="4792726"/>
            <a:ext cx="24142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информационная</a:t>
            </a:r>
            <a:r>
              <a:rPr sz="1100" spc="-4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и</a:t>
            </a:r>
            <a:r>
              <a:rPr sz="1100" spc="-3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методическая поддержка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3236" y="5295646"/>
            <a:ext cx="277050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обмен</a:t>
            </a:r>
            <a:r>
              <a:rPr sz="1100" spc="-40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опытом</a:t>
            </a:r>
            <a:r>
              <a:rPr sz="1100" spc="-4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между</a:t>
            </a:r>
            <a:r>
              <a:rPr sz="1100" spc="-5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педагогическими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сообществами,</a:t>
            </a:r>
            <a:r>
              <a:rPr sz="1100" spc="-7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4E95"/>
                </a:solidFill>
                <a:latin typeface="Microsoft Sans Serif"/>
                <a:cs typeface="Microsoft Sans Serif"/>
              </a:rPr>
              <a:t>тиражирование</a:t>
            </a:r>
            <a:r>
              <a:rPr sz="1100" spc="-55" dirty="0">
                <a:solidFill>
                  <a:srgbClr val="004E95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4E95"/>
                </a:solidFill>
                <a:latin typeface="Microsoft Sans Serif"/>
                <a:cs typeface="Microsoft Sans Serif"/>
              </a:rPr>
              <a:t>лучших практик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69528" y="4229861"/>
            <a:ext cx="2299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Сообщество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наставников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9747" y="1880616"/>
            <a:ext cx="11643995" cy="3563620"/>
            <a:chOff x="269747" y="1880616"/>
            <a:chExt cx="11643995" cy="3563620"/>
          </a:xfrm>
        </p:grpSpPr>
        <p:sp>
          <p:nvSpPr>
            <p:cNvPr id="24" name="object 24"/>
            <p:cNvSpPr/>
            <p:nvPr/>
          </p:nvSpPr>
          <p:spPr>
            <a:xfrm>
              <a:off x="2777490" y="3784854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365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7" y="3640836"/>
              <a:ext cx="205739" cy="2057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0047" y="4049267"/>
              <a:ext cx="205739" cy="2057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83045" y="3798570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364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7127" y="3654551"/>
              <a:ext cx="205739" cy="2042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7127" y="4062983"/>
              <a:ext cx="205739" cy="20573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208769" y="3798570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h="380364">
                  <a:moveTo>
                    <a:pt x="0" y="0"/>
                  </a:moveTo>
                  <a:lnTo>
                    <a:pt x="0" y="380364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2852" y="3654551"/>
              <a:ext cx="204216" cy="204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2852" y="4062983"/>
              <a:ext cx="204216" cy="2057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66794" y="534695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80364" y="0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2776" y="5239512"/>
              <a:ext cx="204215" cy="2042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207" y="5239512"/>
              <a:ext cx="204215" cy="20421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791450" y="532409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>
                  <a:moveTo>
                    <a:pt x="0" y="0"/>
                  </a:moveTo>
                  <a:lnTo>
                    <a:pt x="380365" y="0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7431" y="5215127"/>
              <a:ext cx="204216" cy="2057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5864" y="5215127"/>
              <a:ext cx="205739" cy="2057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83045" y="2356866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h="208280">
                  <a:moveTo>
                    <a:pt x="0" y="0"/>
                  </a:moveTo>
                  <a:lnTo>
                    <a:pt x="0" y="208153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91606" y="2227326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88392" y="0"/>
                  </a:move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6953" y="122777"/>
                  </a:lnTo>
                  <a:lnTo>
                    <a:pt x="25907" y="150875"/>
                  </a:lnTo>
                  <a:lnTo>
                    <a:pt x="54006" y="169830"/>
                  </a:lnTo>
                  <a:lnTo>
                    <a:pt x="88392" y="176784"/>
                  </a:lnTo>
                  <a:lnTo>
                    <a:pt x="122777" y="169830"/>
                  </a:lnTo>
                  <a:lnTo>
                    <a:pt x="150875" y="150876"/>
                  </a:lnTo>
                  <a:lnTo>
                    <a:pt x="169830" y="122777"/>
                  </a:lnTo>
                  <a:lnTo>
                    <a:pt x="176784" y="88391"/>
                  </a:lnTo>
                  <a:lnTo>
                    <a:pt x="169830" y="54006"/>
                  </a:lnTo>
                  <a:lnTo>
                    <a:pt x="150875" y="25908"/>
                  </a:lnTo>
                  <a:lnTo>
                    <a:pt x="122777" y="6953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91606" y="2227326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0" y="88391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2777" y="6953"/>
                  </a:lnTo>
                  <a:lnTo>
                    <a:pt x="150875" y="25908"/>
                  </a:lnTo>
                  <a:lnTo>
                    <a:pt x="169830" y="54006"/>
                  </a:lnTo>
                  <a:lnTo>
                    <a:pt x="176784" y="88391"/>
                  </a:lnTo>
                  <a:lnTo>
                    <a:pt x="169830" y="122777"/>
                  </a:lnTo>
                  <a:lnTo>
                    <a:pt x="150875" y="150876"/>
                  </a:lnTo>
                  <a:lnTo>
                    <a:pt x="122777" y="169830"/>
                  </a:lnTo>
                  <a:lnTo>
                    <a:pt x="88392" y="176784"/>
                  </a:lnTo>
                  <a:lnTo>
                    <a:pt x="54006" y="169830"/>
                  </a:lnTo>
                  <a:lnTo>
                    <a:pt x="25907" y="150875"/>
                  </a:lnTo>
                  <a:lnTo>
                    <a:pt x="6953" y="122777"/>
                  </a:lnTo>
                  <a:lnTo>
                    <a:pt x="0" y="88391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91606" y="2565654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88392" y="0"/>
                  </a:moveTo>
                  <a:lnTo>
                    <a:pt x="54006" y="6953"/>
                  </a:lnTo>
                  <a:lnTo>
                    <a:pt x="25908" y="25907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6953" y="122777"/>
                  </a:lnTo>
                  <a:lnTo>
                    <a:pt x="25907" y="150875"/>
                  </a:lnTo>
                  <a:lnTo>
                    <a:pt x="54006" y="169830"/>
                  </a:lnTo>
                  <a:lnTo>
                    <a:pt x="88392" y="176784"/>
                  </a:lnTo>
                  <a:lnTo>
                    <a:pt x="122777" y="169830"/>
                  </a:lnTo>
                  <a:lnTo>
                    <a:pt x="150875" y="150875"/>
                  </a:lnTo>
                  <a:lnTo>
                    <a:pt x="169830" y="122777"/>
                  </a:lnTo>
                  <a:lnTo>
                    <a:pt x="176784" y="88392"/>
                  </a:lnTo>
                  <a:lnTo>
                    <a:pt x="169830" y="54006"/>
                  </a:lnTo>
                  <a:lnTo>
                    <a:pt x="150875" y="25908"/>
                  </a:lnTo>
                  <a:lnTo>
                    <a:pt x="122777" y="6953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34F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91606" y="2565654"/>
              <a:ext cx="177165" cy="177165"/>
            </a:xfrm>
            <a:custGeom>
              <a:avLst/>
              <a:gdLst/>
              <a:ahLst/>
              <a:cxnLst/>
              <a:rect l="l" t="t" r="r" b="b"/>
              <a:pathLst>
                <a:path w="177164" h="177164">
                  <a:moveTo>
                    <a:pt x="0" y="88392"/>
                  </a:moveTo>
                  <a:lnTo>
                    <a:pt x="6953" y="54006"/>
                  </a:lnTo>
                  <a:lnTo>
                    <a:pt x="25908" y="25907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22777" y="6953"/>
                  </a:lnTo>
                  <a:lnTo>
                    <a:pt x="150875" y="25908"/>
                  </a:lnTo>
                  <a:lnTo>
                    <a:pt x="169830" y="54006"/>
                  </a:lnTo>
                  <a:lnTo>
                    <a:pt x="176784" y="88392"/>
                  </a:lnTo>
                  <a:lnTo>
                    <a:pt x="169830" y="122777"/>
                  </a:lnTo>
                  <a:lnTo>
                    <a:pt x="150875" y="150875"/>
                  </a:lnTo>
                  <a:lnTo>
                    <a:pt x="122777" y="169830"/>
                  </a:lnTo>
                  <a:lnTo>
                    <a:pt x="88392" y="176784"/>
                  </a:lnTo>
                  <a:lnTo>
                    <a:pt x="54006" y="169830"/>
                  </a:lnTo>
                  <a:lnTo>
                    <a:pt x="25907" y="150875"/>
                  </a:lnTo>
                  <a:lnTo>
                    <a:pt x="6953" y="122777"/>
                  </a:lnTo>
                  <a:lnTo>
                    <a:pt x="0" y="8839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0509" y="1989582"/>
              <a:ext cx="2207260" cy="3001645"/>
            </a:xfrm>
            <a:custGeom>
              <a:avLst/>
              <a:gdLst/>
              <a:ahLst/>
              <a:cxnLst/>
              <a:rect l="l" t="t" r="r" b="b"/>
              <a:pathLst>
                <a:path w="2207260" h="3001645">
                  <a:moveTo>
                    <a:pt x="2207260" y="0"/>
                  </a:moveTo>
                  <a:lnTo>
                    <a:pt x="18287" y="0"/>
                  </a:lnTo>
                  <a:lnTo>
                    <a:pt x="18287" y="3001263"/>
                  </a:lnTo>
                </a:path>
                <a:path w="2207260" h="3001645">
                  <a:moveTo>
                    <a:pt x="0" y="3000755"/>
                  </a:moveTo>
                  <a:lnTo>
                    <a:pt x="275793" y="3000755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155" y="1880616"/>
              <a:ext cx="204215" cy="2042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439" y="4893564"/>
              <a:ext cx="205739" cy="2057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705593" y="2010918"/>
              <a:ext cx="2207260" cy="3001645"/>
            </a:xfrm>
            <a:custGeom>
              <a:avLst/>
              <a:gdLst/>
              <a:ahLst/>
              <a:cxnLst/>
              <a:rect l="l" t="t" r="r" b="b"/>
              <a:pathLst>
                <a:path w="2207259" h="3001645">
                  <a:moveTo>
                    <a:pt x="0" y="0"/>
                  </a:moveTo>
                  <a:lnTo>
                    <a:pt x="2188972" y="0"/>
                  </a:lnTo>
                  <a:lnTo>
                    <a:pt x="2188972" y="3001264"/>
                  </a:lnTo>
                </a:path>
                <a:path w="2207259" h="3001645">
                  <a:moveTo>
                    <a:pt x="2206752" y="3000756"/>
                  </a:moveTo>
                  <a:lnTo>
                    <a:pt x="1930907" y="3000756"/>
                  </a:lnTo>
                </a:path>
              </a:pathLst>
            </a:custGeom>
            <a:ln w="38100">
              <a:solidFill>
                <a:srgbClr val="F3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7483" y="1901952"/>
              <a:ext cx="205740" cy="2042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4676" y="4914900"/>
              <a:ext cx="205740" cy="204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765</Words>
  <Application>Microsoft Office PowerPoint</Application>
  <PresentationFormat>Произвольный</PresentationFormat>
  <Paragraphs>153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Клубы «Большой перемены» в образовательных учреждениях</vt:lpstr>
      <vt:lpstr>Оператор конкурса АНО «Большая перемена»</vt:lpstr>
      <vt:lpstr>КЛУБ «БОЛЬШОЙ ПЕРЕМЕНЫ» - ЭТО КОМАНДА ЕДИНОМЫШЛЕННИКОВ, КОТОРАЯ:</vt:lpstr>
      <vt:lpstr>ПРЕИМУЩЕСТВА СОЗДАНИЯ КЛУБА:</vt:lpstr>
      <vt:lpstr>Слайд 5</vt:lpstr>
      <vt:lpstr>ВОЗМОЖНОСТИ ВЗАИМОДЕЙСТВИЯ КЛУБА С АНО «БОЛЬШАЯ ПЕРЕМЕНА»</vt:lpstr>
      <vt:lpstr>ПЕРВЫЕ ШАГИ ПО СОЗДАНИЮ КЛУБА В ОБРАЗОВАТЕЛЬНОМ УЧРЕЖДЕНИИ (РАЗРАБОТАНЫ В РАМКАХ ФЕСТИВАЛЯ «БОЛЬШОЙ ПЕРЕМЕНЫ» 1 ИЮНЯ 2021 ГОДА):</vt:lpstr>
      <vt:lpstr>АКТИВНОСТИ КЛУБА</vt:lpstr>
      <vt:lpstr>СХЕМА ВЗАИМОДЕЙСТВИЯ И ПОДДЕРЖКИ КЛУБОВ БОЛЬШОЙ ПЕРЕМЕНЫ:</vt:lpstr>
      <vt:lpstr>5 ПРИНЦИПОВ РАБОТЫ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Чухрина Виктория Вадимовна</dc:creator>
  <cp:lastModifiedBy>79171</cp:lastModifiedBy>
  <cp:revision>1</cp:revision>
  <dcterms:created xsi:type="dcterms:W3CDTF">2023-11-19T08:25:13Z</dcterms:created>
  <dcterms:modified xsi:type="dcterms:W3CDTF">2023-11-19T08:30:47Z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2023-11-19T00:00:00Z</vt:filetime>
  </property>
  <property fmtid="{D5CDD505-2E9C-101B-9397-08002B2CF9AE}" pid="5" name="Producer">
    <vt:lpwstr>Microsoft® PowerPoint® 2019</vt:lpwstr>
  </property>
</Properties>
</file>