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4" r:id="rId2"/>
    <p:sldId id="305" r:id="rId3"/>
    <p:sldId id="303" r:id="rId4"/>
    <p:sldId id="321" r:id="rId5"/>
    <p:sldId id="322" r:id="rId6"/>
    <p:sldId id="323" r:id="rId7"/>
    <p:sldId id="312" r:id="rId8"/>
    <p:sldId id="311" r:id="rId9"/>
    <p:sldId id="317" r:id="rId10"/>
    <p:sldId id="316" r:id="rId11"/>
    <p:sldId id="313" r:id="rId12"/>
    <p:sldId id="310" r:id="rId13"/>
    <p:sldId id="284" r:id="rId14"/>
    <p:sldId id="278" r:id="rId15"/>
    <p:sldId id="280" r:id="rId16"/>
    <p:sldId id="275" r:id="rId17"/>
    <p:sldId id="277" r:id="rId18"/>
    <p:sldId id="300" r:id="rId19"/>
    <p:sldId id="299" r:id="rId20"/>
    <p:sldId id="301" r:id="rId21"/>
    <p:sldId id="282" r:id="rId22"/>
    <p:sldId id="281" r:id="rId23"/>
    <p:sldId id="285" r:id="rId24"/>
    <p:sldId id="315" r:id="rId25"/>
    <p:sldId id="314" r:id="rId26"/>
    <p:sldId id="296" r:id="rId27"/>
    <p:sldId id="288" r:id="rId28"/>
    <p:sldId id="287" r:id="rId29"/>
    <p:sldId id="297" r:id="rId30"/>
    <p:sldId id="286" r:id="rId31"/>
    <p:sldId id="290" r:id="rId32"/>
    <p:sldId id="289" r:id="rId33"/>
    <p:sldId id="307" r:id="rId34"/>
    <p:sldId id="309" r:id="rId35"/>
    <p:sldId id="308" r:id="rId36"/>
    <p:sldId id="293" r:id="rId37"/>
    <p:sldId id="319" r:id="rId38"/>
    <p:sldId id="318" r:id="rId39"/>
    <p:sldId id="320" r:id="rId40"/>
    <p:sldId id="294" r:id="rId41"/>
    <p:sldId id="295" r:id="rId42"/>
    <p:sldId id="298" r:id="rId43"/>
    <p:sldId id="306" r:id="rId44"/>
    <p:sldId id="29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960A393-E1E4-4E3D-8374-2446B59110AC}">
          <p14:sldIdLst>
            <p14:sldId id="274"/>
            <p14:sldId id="305"/>
            <p14:sldId id="303"/>
            <p14:sldId id="321"/>
            <p14:sldId id="322"/>
            <p14:sldId id="323"/>
            <p14:sldId id="312"/>
            <p14:sldId id="311"/>
            <p14:sldId id="317"/>
            <p14:sldId id="316"/>
            <p14:sldId id="313"/>
            <p14:sldId id="310"/>
            <p14:sldId id="284"/>
            <p14:sldId id="278"/>
            <p14:sldId id="280"/>
            <p14:sldId id="275"/>
            <p14:sldId id="277"/>
            <p14:sldId id="300"/>
            <p14:sldId id="299"/>
            <p14:sldId id="301"/>
            <p14:sldId id="282"/>
          </p14:sldIdLst>
        </p14:section>
        <p14:section name="Раздел без заголовка" id="{F240FBF3-55D9-4F98-8037-D313F84C59FD}">
          <p14:sldIdLst>
            <p14:sldId id="281"/>
            <p14:sldId id="285"/>
            <p14:sldId id="315"/>
            <p14:sldId id="314"/>
            <p14:sldId id="296"/>
            <p14:sldId id="288"/>
            <p14:sldId id="287"/>
            <p14:sldId id="297"/>
            <p14:sldId id="286"/>
            <p14:sldId id="290"/>
            <p14:sldId id="289"/>
            <p14:sldId id="307"/>
            <p14:sldId id="309"/>
            <p14:sldId id="308"/>
            <p14:sldId id="293"/>
            <p14:sldId id="319"/>
            <p14:sldId id="318"/>
            <p14:sldId id="320"/>
            <p14:sldId id="294"/>
            <p14:sldId id="295"/>
            <p14:sldId id="298"/>
            <p14:sldId id="306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55" autoAdjust="0"/>
    <p:restoredTop sz="94162" autoAdjust="0"/>
  </p:normalViewPr>
  <p:slideViewPr>
    <p:cSldViewPr snapToGrid="0">
      <p:cViewPr varScale="1">
        <p:scale>
          <a:sx n="69" d="100"/>
          <a:sy n="69" d="100"/>
        </p:scale>
        <p:origin x="-6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BC931-9D2A-4876-B6EC-8AAA0332197F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08E9C-9B4B-47CD-A568-78D055BDA4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88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08E9C-9B4B-47CD-A568-78D055BDA4F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08E9C-9B4B-47CD-A568-78D055BDA4FD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29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7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97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06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414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78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630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25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197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13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7A972-9600-4624-887C-8D0812FE1750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7B7AF-1C76-4BC6-B46F-9AFD67ECE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842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-mechta.minobr63.ru/" TargetMode="External"/><Relationship Id="rId2" Type="http://schemas.openxmlformats.org/officeDocument/2006/relationships/hyperlink" Target="mailto:mechta-samara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" y="4040979"/>
            <a:ext cx="12192001" cy="2817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Конкурсы профессионального мастерства –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средство </a:t>
            </a:r>
            <a:r>
              <a:rPr lang="ru-RU" sz="2800" b="1" dirty="0">
                <a:solidFill>
                  <a:srgbClr val="002060"/>
                </a:solidFill>
              </a:rPr>
              <a:t>профессионального развития </a:t>
            </a:r>
            <a:r>
              <a:rPr lang="ru-RU" sz="2800" b="1" dirty="0" smtClean="0">
                <a:solidFill>
                  <a:srgbClr val="002060"/>
                </a:solidFill>
              </a:rPr>
              <a:t>педагога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r"/>
            <a:r>
              <a:rPr lang="ru-RU" altLang="ru-RU" sz="2400" dirty="0" smtClean="0">
                <a:solidFill>
                  <a:srgbClr val="004F9F"/>
                </a:solidFill>
                <a:cs typeface="Times New Roman" pitchFamily="18" charset="0"/>
              </a:rPr>
              <a:t>2024-2025 учебный год </a:t>
            </a:r>
            <a:r>
              <a:rPr lang="en-US" altLang="ru-RU" sz="2400" dirty="0">
                <a:solidFill>
                  <a:srgbClr val="004F9F"/>
                </a:solidFill>
                <a:cs typeface="Times New Roman" pitchFamily="18" charset="0"/>
              </a:rPr>
              <a:t>|</a:t>
            </a:r>
            <a:r>
              <a:rPr lang="ru-RU" altLang="ru-RU" sz="2400" dirty="0">
                <a:solidFill>
                  <a:srgbClr val="004F9F"/>
                </a:solidFill>
                <a:cs typeface="Times New Roman" pitchFamily="18" charset="0"/>
              </a:rPr>
              <a:t>  </a:t>
            </a:r>
            <a:r>
              <a:rPr lang="ru-RU" altLang="ru-RU" sz="2400" dirty="0" smtClean="0">
                <a:solidFill>
                  <a:srgbClr val="004F9F"/>
                </a:solidFill>
                <a:cs typeface="Times New Roman" pitchFamily="18" charset="0"/>
              </a:rPr>
              <a:t>Самара                                              Апасова Светлана Владимировна</a:t>
            </a:r>
            <a:endParaRPr lang="ru-RU" sz="2400" dirty="0">
              <a:solidFill>
                <a:srgbClr val="004F9F"/>
              </a:solidFill>
              <a:cs typeface="Times New Roman" pitchFamily="18" charset="0"/>
            </a:endParaRPr>
          </a:p>
          <a:p>
            <a:pPr algn="ctr"/>
            <a:endParaRPr lang="ru-RU" altLang="ru-RU" sz="2000" dirty="0">
              <a:solidFill>
                <a:srgbClr val="004F9F"/>
              </a:solidFill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9698" name="Picture 2" descr="https://avatars.mds.yandex.net/get-entity_search/5655260/882345280/S600xU_2x"/>
          <p:cNvPicPr>
            <a:picLocks noChangeAspect="1" noChangeArrowheads="1"/>
          </p:cNvPicPr>
          <p:nvPr/>
        </p:nvPicPr>
        <p:blipFill>
          <a:blip r:embed="rId2" cstate="print"/>
          <a:srcRect l="2587" b="24079"/>
          <a:stretch>
            <a:fillRect/>
          </a:stretch>
        </p:blipFill>
        <p:spPr bwMode="auto">
          <a:xfrm>
            <a:off x="4000885" y="328032"/>
            <a:ext cx="3881610" cy="4033655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85216" y="5541264"/>
            <a:ext cx="11065764" cy="18288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09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24763" t="18950" r="41290" b="20408"/>
          <a:stretch>
            <a:fillRect/>
          </a:stretch>
        </p:blipFill>
        <p:spPr bwMode="auto">
          <a:xfrm>
            <a:off x="1453896" y="643102"/>
            <a:ext cx="9015984" cy="608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22549" r="22135" b="5305"/>
          <a:stretch>
            <a:fillRect/>
          </a:stretch>
        </p:blipFill>
        <p:spPr bwMode="auto">
          <a:xfrm>
            <a:off x="1677124" y="1325880"/>
            <a:ext cx="410720" cy="402335"/>
          </a:xfrm>
          <a:prstGeom prst="rect">
            <a:avLst/>
          </a:prstGeom>
          <a:noFill/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22549" r="22135" b="5305"/>
          <a:stretch>
            <a:fillRect/>
          </a:stretch>
        </p:blipFill>
        <p:spPr bwMode="auto">
          <a:xfrm>
            <a:off x="4655020" y="1325880"/>
            <a:ext cx="388940" cy="380999"/>
          </a:xfrm>
          <a:prstGeom prst="rect">
            <a:avLst/>
          </a:prstGeom>
          <a:noFill/>
        </p:spPr>
      </p:pic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22549" r="22135" b="5305"/>
          <a:stretch>
            <a:fillRect/>
          </a:stretch>
        </p:blipFill>
        <p:spPr bwMode="auto">
          <a:xfrm>
            <a:off x="7587196" y="5340095"/>
            <a:ext cx="423166" cy="414527"/>
          </a:xfrm>
          <a:prstGeom prst="rect">
            <a:avLst/>
          </a:prstGeom>
          <a:noFill/>
        </p:spPr>
      </p:pic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22549" r="22135" b="5305"/>
          <a:stretch>
            <a:fillRect/>
          </a:stretch>
        </p:blipFill>
        <p:spPr bwMode="auto">
          <a:xfrm>
            <a:off x="7537979" y="3755537"/>
            <a:ext cx="471765" cy="462133"/>
          </a:xfrm>
          <a:prstGeom prst="rect">
            <a:avLst/>
          </a:prstGeom>
          <a:noFill/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22549" r="22135" b="5305"/>
          <a:stretch>
            <a:fillRect/>
          </a:stretch>
        </p:blipFill>
        <p:spPr bwMode="auto">
          <a:xfrm>
            <a:off x="7648156" y="6291071"/>
            <a:ext cx="401386" cy="393191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46888" y="118237"/>
            <a:ext cx="11649456" cy="68643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bg1"/>
                </a:solidFill>
              </a:rPr>
              <a:t>ИТОГИ финала областного этапа всероссийского конкурса профессионального мастерства  </a:t>
            </a:r>
            <a:r>
              <a:rPr lang="ru-RU" sz="3600" dirty="0" smtClean="0">
                <a:solidFill>
                  <a:schemeClr val="bg1"/>
                </a:solidFill>
              </a:rPr>
              <a:t>отдаю </a:t>
            </a:r>
            <a:r>
              <a:rPr lang="ru-RU" sz="3600" dirty="0" smtClean="0">
                <a:solidFill>
                  <a:schemeClr val="bg1"/>
                </a:solidFill>
              </a:rPr>
              <a:t>детям»«Сердце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 cstate="print"/>
          <a:srcRect l="25797" t="61299" r="66792" b="25844"/>
          <a:stretch>
            <a:fillRect/>
          </a:stretch>
        </p:blipFill>
        <p:spPr bwMode="auto">
          <a:xfrm>
            <a:off x="10524744" y="5029200"/>
            <a:ext cx="1517904" cy="14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22549" r="22135" b="5305"/>
          <a:stretch>
            <a:fillRect/>
          </a:stretch>
        </p:blipFill>
        <p:spPr bwMode="auto">
          <a:xfrm>
            <a:off x="7648156" y="1742513"/>
            <a:ext cx="471765" cy="462133"/>
          </a:xfrm>
          <a:prstGeom prst="rect">
            <a:avLst/>
          </a:prstGeom>
          <a:noFill/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22549" r="22135" b="5305"/>
          <a:stretch>
            <a:fillRect/>
          </a:stretch>
        </p:blipFill>
        <p:spPr bwMode="auto">
          <a:xfrm>
            <a:off x="7412273" y="2170979"/>
            <a:ext cx="471765" cy="462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312" y="1289304"/>
            <a:ext cx="11750040" cy="5440680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3800" b="1" dirty="0" smtClean="0"/>
          </a:p>
          <a:p>
            <a:pPr algn="ctr"/>
            <a:r>
              <a:rPr lang="ru-RU" sz="3800" b="1" dirty="0" smtClean="0"/>
              <a:t>Областной конкурс долгосрочных воспитательных проектов особой педагогической и общественной значимости</a:t>
            </a:r>
          </a:p>
          <a:p>
            <a:pPr algn="ctr"/>
            <a:endParaRPr lang="ru-RU" sz="2900" b="1" dirty="0" smtClean="0"/>
          </a:p>
          <a:p>
            <a:pPr marL="268288" indent="-268288"/>
            <a:r>
              <a:rPr lang="ru-RU" sz="3000" b="1" u="sng" dirty="0" smtClean="0"/>
              <a:t>Номинация «Социально значимая и общественная деятельность обучающихся»</a:t>
            </a:r>
            <a:endParaRPr lang="ru-RU" sz="3000" u="sng" dirty="0" smtClean="0"/>
          </a:p>
          <a:p>
            <a:pPr marL="268288" indent="-268288" algn="just"/>
            <a:r>
              <a:rPr lang="ru-RU" sz="3000" dirty="0" smtClean="0"/>
              <a:t>Лобачева Любовь Николаевна учитель русского языка и литературы МАОУ «Самарский медико-технический лицей» городского округа Самара «Формирование гражданской позиции школьника средствами </a:t>
            </a:r>
            <a:r>
              <a:rPr lang="ru-RU" sz="3000" dirty="0" err="1" smtClean="0"/>
              <a:t>кинопедагогики</a:t>
            </a:r>
            <a:r>
              <a:rPr lang="ru-RU" sz="3000" dirty="0" smtClean="0"/>
              <a:t>»</a:t>
            </a:r>
          </a:p>
          <a:p>
            <a:pPr marL="268288" indent="-268288" algn="just"/>
            <a:r>
              <a:rPr lang="ru-RU" sz="3000" dirty="0" smtClean="0"/>
              <a:t>Привалова Мария Александровна учитель английского языка МБОУ «Школа № 3 с углубленным изучением предметов имени Героя Советского Союза В.И. Фадеева» городского округа Самара «Воспитание поликультурной личности в урочной и внеурочной деятельности по английскому языку»</a:t>
            </a:r>
          </a:p>
          <a:p>
            <a:pPr marL="268288" indent="-268288" algn="just"/>
            <a:r>
              <a:rPr lang="ru-RU" sz="3000" dirty="0" smtClean="0"/>
              <a:t>Меркулова Анна Юрьевна учитель начальных классов МБОУ «Гимназия «Перспектива» городского округа Самара «Формирование патриотических качеств личности у младших школьников посредством знакомства с родным краем</a:t>
            </a:r>
          </a:p>
          <a:p>
            <a:pPr marL="268288" indent="-268288"/>
            <a:r>
              <a:rPr lang="ru-RU" sz="3000" b="1" u="sng" dirty="0" smtClean="0"/>
              <a:t>Номинация «Научно-техническое творчество и учебно-исследовательская деятельность обучающихся»</a:t>
            </a:r>
            <a:endParaRPr lang="ru-RU" sz="3000" u="sng" dirty="0" smtClean="0"/>
          </a:p>
          <a:p>
            <a:pPr marL="268288" indent="-268288" algn="just"/>
            <a:r>
              <a:rPr lang="ru-RU" sz="3000" dirty="0" smtClean="0"/>
              <a:t>Бурцева Вера Петровна старший воспитатель МБ ДОУ «Детский сад комбинированного вида № 399» городского округа Самара «Формирование предпосылок функциональной грамотности у дошкольников»</a:t>
            </a:r>
          </a:p>
          <a:p>
            <a:pPr marL="268288" indent="-268288" algn="just"/>
            <a:r>
              <a:rPr lang="ru-RU" sz="3000" b="1" u="sng" dirty="0" smtClean="0"/>
              <a:t>Номинация «Художественное творчество обучающихся»</a:t>
            </a:r>
            <a:endParaRPr lang="ru-RU" sz="3000" u="sng" dirty="0" smtClean="0"/>
          </a:p>
          <a:p>
            <a:pPr marL="268288" indent="-268288" algn="just"/>
            <a:r>
              <a:rPr lang="ru-RU" sz="3000" b="1" dirty="0" err="1" smtClean="0">
                <a:solidFill>
                  <a:srgbClr val="002060"/>
                </a:solidFill>
              </a:rPr>
              <a:t>Худящев</a:t>
            </a:r>
            <a:r>
              <a:rPr lang="ru-RU" sz="3000" b="1" dirty="0" smtClean="0">
                <a:solidFill>
                  <a:srgbClr val="002060"/>
                </a:solidFill>
              </a:rPr>
              <a:t> Валерий </a:t>
            </a:r>
            <a:r>
              <a:rPr lang="ru-RU" sz="3000" b="1" dirty="0" err="1" smtClean="0">
                <a:solidFill>
                  <a:srgbClr val="002060"/>
                </a:solidFill>
              </a:rPr>
              <a:t>Валитович</a:t>
            </a:r>
            <a:r>
              <a:rPr lang="ru-RU" sz="3000" b="1" dirty="0" smtClean="0">
                <a:solidFill>
                  <a:srgbClr val="002060"/>
                </a:solidFill>
              </a:rPr>
              <a:t> педагог дополнительного образования МБУ ДО «Центр детского творчества «Младость» городского округа Самара «Книжная полка»</a:t>
            </a:r>
          </a:p>
          <a:p>
            <a:pPr marL="268288" indent="-268288" algn="just"/>
            <a:r>
              <a:rPr lang="ru-RU" sz="3000" b="1" dirty="0" smtClean="0">
                <a:solidFill>
                  <a:srgbClr val="002060"/>
                </a:solidFill>
              </a:rPr>
              <a:t>Панченко Анастасия Валентиновна педагог- организатор МБУ ДО «Центр детского творчества «Ирбис» городского округа Самара «Детский театр как средство формирования ключевых компетенций учащихся</a:t>
            </a:r>
          </a:p>
          <a:p>
            <a:pPr marL="268288" indent="-268288" algn="just"/>
            <a:r>
              <a:rPr lang="ru-RU" sz="3000" b="1" u="sng" dirty="0" smtClean="0"/>
              <a:t>Номинация «Физическая культура и спорт обучающихся»</a:t>
            </a:r>
            <a:endParaRPr lang="ru-RU" sz="3000" u="sng" dirty="0" smtClean="0"/>
          </a:p>
          <a:p>
            <a:pPr marL="268288" indent="-268288" algn="just"/>
            <a:r>
              <a:rPr lang="ru-RU" sz="3000" b="1" dirty="0" smtClean="0">
                <a:solidFill>
                  <a:srgbClr val="002060"/>
                </a:solidFill>
              </a:rPr>
              <a:t>Сенников Павел Валерьевич директор МБУ ДО «Центр детского творчества «Ирбис» городского округа Самара «Формирование ключевых компетентностей учащихся подросткового возраста в условиях спортивного клуба по месту жительства»</a:t>
            </a:r>
          </a:p>
          <a:p>
            <a:pPr marL="268288" indent="-268288" algn="just"/>
            <a:r>
              <a:rPr lang="ru-RU" sz="3000" b="1" dirty="0" smtClean="0">
                <a:solidFill>
                  <a:srgbClr val="002060"/>
                </a:solidFill>
              </a:rPr>
              <a:t>Рогаткин Ярослав Евгеньевич педагог дополнительного образования МБУ ДО «Центр внешкольной работы «Парус» городского округа Самара «Воспитание ценностного отношения к здоровому образу жизни через привлечение учащихся к занятиям туризмом»</a:t>
            </a:r>
          </a:p>
          <a:p>
            <a:pPr marL="268288" indent="-268288" algn="just"/>
            <a:r>
              <a:rPr lang="ru-RU" sz="3000" b="1" dirty="0" smtClean="0">
                <a:solidFill>
                  <a:srgbClr val="002060"/>
                </a:solidFill>
              </a:rPr>
              <a:t>Ковалева Елена Александровна педагог дополнительного образования МБУ ДО «Центр дополнительного образования детей «Лидер» городского округа Самара «Туристическая деятельность как средство </a:t>
            </a:r>
            <a:r>
              <a:rPr lang="ru-RU" sz="3000" b="1" dirty="0" err="1" smtClean="0">
                <a:solidFill>
                  <a:srgbClr val="002060"/>
                </a:solidFill>
              </a:rPr>
              <a:t>гражданско</a:t>
            </a:r>
            <a:r>
              <a:rPr lang="ru-RU" sz="3000" b="1" dirty="0" smtClean="0">
                <a:solidFill>
                  <a:srgbClr val="002060"/>
                </a:solidFill>
              </a:rPr>
              <a:t> патриотического воспитания»</a:t>
            </a:r>
          </a:p>
          <a:p>
            <a:pPr marL="268288" indent="-268288" algn="just"/>
            <a:endParaRPr lang="ru-RU" sz="3000" dirty="0" smtClean="0"/>
          </a:p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18237"/>
            <a:ext cx="10515600" cy="110705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Педагоги Самары - победители конкурсов профессионального мастерства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https://sun9-56.userapi.com/impg/SshGjaNlcjzSXrN6M_5toFYsZV-GC_fKxGwDzQ/E3_HOYqVmZw.jpg?size=1080x1080&amp;quality=95&amp;sign=510e1a9e04e1e2070a9aaa2fd77e351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688"/>
            <a:ext cx="1126172" cy="1126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2569" r="28429" b="17997"/>
          <a:stretch>
            <a:fillRect/>
          </a:stretch>
        </p:blipFill>
        <p:spPr bwMode="auto">
          <a:xfrm>
            <a:off x="0" y="0"/>
            <a:ext cx="11969496" cy="682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72528" y="913765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ВСЕРОССИЙСКИЕ КОНКУРСЫ ПРОФЕССИОНАЛЬНОГО МАСТЕРСТВА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7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88" y="471488"/>
            <a:ext cx="11544300" cy="1414462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</a:rPr>
              <a:t>Всероссийский конкурс профессионального мастерства работников сферы дополнительного образования «Сердце отдаю детям» является главным педагогическим конкурсом системы дополнительного образования </a:t>
            </a:r>
            <a:r>
              <a:rPr lang="ru-RU" sz="2700" b="1" dirty="0" smtClean="0">
                <a:solidFill>
                  <a:srgbClr val="C00000"/>
                </a:solidFill>
              </a:rPr>
              <a:t>детей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15100" y="2154238"/>
            <a:ext cx="5181600" cy="4351338"/>
          </a:xfrm>
        </p:spPr>
        <p:txBody>
          <a:bodyPr/>
          <a:lstStyle/>
          <a:p>
            <a:r>
              <a:rPr lang="ru-RU" b="1" dirty="0"/>
              <a:t>Цель Конкурса:</a:t>
            </a:r>
          </a:p>
          <a:p>
            <a:pPr algn="just"/>
            <a:r>
              <a:rPr lang="ru-RU" dirty="0"/>
              <a:t>создание эффективных условий, обеспечивающих непрерывное профессиональное развитие, творческий и карьерный рост педагогов дополнительного образования детей</a:t>
            </a:r>
          </a:p>
          <a:p>
            <a:endParaRPr lang="ru-RU" dirty="0"/>
          </a:p>
        </p:txBody>
      </p:sp>
      <p:pic>
        <p:nvPicPr>
          <p:cNvPr id="2052" name="Picture 4" descr="https://dop.68edu.ru/wp-content/uploads/2021/10/serdcze-detya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91321"/>
            <a:ext cx="5181600" cy="26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9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5844" y="3977639"/>
            <a:ext cx="10241280" cy="2114551"/>
          </a:xfrm>
        </p:spPr>
        <p:txBody>
          <a:bodyPr/>
          <a:lstStyle/>
          <a:p>
            <a:pPr algn="just"/>
            <a:r>
              <a:rPr lang="ru-RU" dirty="0"/>
              <a:t> 16 </a:t>
            </a:r>
            <a:r>
              <a:rPr lang="ru-RU" dirty="0" smtClean="0"/>
              <a:t>номинаций, </a:t>
            </a:r>
            <a:r>
              <a:rPr lang="ru-RU" dirty="0"/>
              <a:t>каждая из которых относится к одной из трех категорий: индивидуальное участие, командное участие и рабочая программа воспитания образовательных </a:t>
            </a:r>
            <a:r>
              <a:rPr lang="ru-RU" dirty="0" smtClean="0"/>
              <a:t>организаций</a:t>
            </a:r>
            <a:endParaRPr lang="ru-RU" dirty="0"/>
          </a:p>
        </p:txBody>
      </p:sp>
      <p:pic>
        <p:nvPicPr>
          <p:cNvPr id="5126" name="Picture 6" descr="https://sun9-30.userapi.com/sun9-50/Oe6hFyQzweTR6AJvVdn9kLnjDNtHYmq9mx9_xA/MYemJhJdXo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90" y="233680"/>
            <a:ext cx="10892789" cy="31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30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657850" y="1067942"/>
            <a:ext cx="6062662" cy="3417317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 smtClean="0">
                <a:solidFill>
                  <a:srgbClr val="002060"/>
                </a:solidFill>
              </a:rPr>
              <a:t>Основные цели мероприятия: </a:t>
            </a:r>
          </a:p>
          <a:p>
            <a:r>
              <a:rPr lang="ru-RU" dirty="0" smtClean="0"/>
              <a:t>сохранение </a:t>
            </a:r>
            <a:r>
              <a:rPr lang="ru-RU" dirty="0"/>
              <a:t>уникальности и</a:t>
            </a:r>
            <a:br>
              <a:rPr lang="ru-RU" dirty="0"/>
            </a:br>
            <a:r>
              <a:rPr lang="ru-RU" dirty="0"/>
              <a:t>совершенствование системы дополнительного образования детей в</a:t>
            </a:r>
            <a:br>
              <a:rPr lang="ru-RU" dirty="0"/>
            </a:br>
            <a:r>
              <a:rPr lang="ru-RU" dirty="0"/>
              <a:t>Российской Федерации, </a:t>
            </a:r>
            <a:endParaRPr lang="ru-RU" dirty="0" smtClean="0"/>
          </a:p>
          <a:p>
            <a:r>
              <a:rPr lang="ru-RU" dirty="0" smtClean="0"/>
              <a:t>повышение </a:t>
            </a:r>
            <a:r>
              <a:rPr lang="ru-RU" dirty="0"/>
              <a:t>статуса педагогов и роли</a:t>
            </a:r>
            <a:br>
              <a:rPr lang="ru-RU" dirty="0"/>
            </a:br>
            <a:r>
              <a:rPr lang="ru-RU" dirty="0"/>
              <a:t>образовательных организаций, реализующих программы дополнительного образования детей в воспитании, обучении и творческом развитии личности ребенка.</a:t>
            </a:r>
          </a:p>
        </p:txBody>
      </p:sp>
      <p:pic>
        <p:nvPicPr>
          <p:cNvPr id="3074" name="Picture 2" descr="https://rmc23.ru/wp-content/uploads/2020/04/%D0%90%D1%80%D0%BA%D1%82%D1%83%D1%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906" y="1067941"/>
            <a:ext cx="5388944" cy="34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22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070" y="4944587"/>
            <a:ext cx="2468880" cy="124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514" t="9420" r="1540" b="4589"/>
          <a:stretch>
            <a:fillRect/>
          </a:stretch>
        </p:blipFill>
        <p:spPr bwMode="auto">
          <a:xfrm>
            <a:off x="173255" y="269507"/>
            <a:ext cx="11723570" cy="621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88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1.userapi.com/impg/Trf6LAYQ8lyfsMEdUX2UeRbeovvDdH40zRnJoQ/wBUbJQeDI_s.jpg?size=1280x720&amp;quality=96&amp;sign=fd42075fec83477e893910c221d57f2d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704" b="26302"/>
          <a:stretch/>
        </p:blipFill>
        <p:spPr bwMode="auto">
          <a:xfrm>
            <a:off x="1428750" y="875538"/>
            <a:ext cx="9395460" cy="31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17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30" y="90805"/>
            <a:ext cx="1168527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Всероссийский конкурс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программ и методических кейсов «Лучшая программа организации отдыха детей и их оздоровления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024" y="1280160"/>
            <a:ext cx="11786616" cy="53583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Конкурс проводится по следующим номинациям: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1) Программы стационарных лагерей;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2) Программы палаточных лагерей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3) Программы лагерей с дневным пребыванием;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4)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Программы детских специализированных (профильных) лагерей (организации, ориентированные на различный контингент детей (одаренные дети; дети, оказавшиеся в трудной жизненной ситуации, инклюзивные программы организации отдыха и оздоровления детей и т.д.);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Программы детских лагерей различной тематической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направленности;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Методические кейсы организаций отдыха детей и их оздоровления («кейс» - создание и комплектация специально разработанных учебно-методических материалов в специальный набор (кейс). Каждый кейс представляет собой полный комплект учебно-методических материалов, разработанных в организациях отдыха детей и их оздоровления, обеспечивающий повышение качества содержания и управления деятельностью в организациях отдыха детей и их оздоровления);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Информационно-методические сборники по организации отдыха детей и их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оздоровления;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8) Дополнительные общеобразовательные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общеразвивающие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программы, реализуемые в организациях отдыха детей и их оздоровления в соответствии с направленностями дополнительного образования;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9) Инклюзивные программы организаций отдыха и оздоровления детей;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10) Программы развития стационарных организаций отдыха детей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6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635" y="324853"/>
            <a:ext cx="11011301" cy="5753451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Профессионализм педагога </a:t>
            </a:r>
            <a:r>
              <a:rPr lang="ru-RU" sz="4000" dirty="0" smtClean="0"/>
              <a:t>рассматривается как высокая подготовленность к выполнению задач профессиональной деятельности, формируемая в динамичном, направленном, непрерывном процессе, детерминированном внутренней активностью личности и внешними факторами, к числу которых относятся конкурсы педагогического мастерства, способствующие реализации потребности личности в саморазвитии и самореализации</a:t>
            </a:r>
            <a:endParaRPr lang="ru-RU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934" y="411480"/>
            <a:ext cx="11679556" cy="188594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Конкурс включает следующие номинации: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«Лучший </a:t>
            </a:r>
            <a:r>
              <a:rPr lang="ru-RU" sz="2400" b="1" i="1" dirty="0" err="1">
                <a:solidFill>
                  <a:srgbClr val="002060"/>
                </a:solidFill>
              </a:rPr>
              <a:t>киноурок</a:t>
            </a:r>
            <a:r>
              <a:rPr lang="ru-RU" sz="2400" b="1" i="1" dirty="0">
                <a:solidFill>
                  <a:srgbClr val="002060"/>
                </a:solidFill>
              </a:rPr>
              <a:t> для детей младшего школьного возраста», 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«Лучший </a:t>
            </a:r>
            <a:r>
              <a:rPr lang="ru-RU" sz="2400" b="1" i="1" dirty="0" err="1">
                <a:solidFill>
                  <a:srgbClr val="002060"/>
                </a:solidFill>
              </a:rPr>
              <a:t>киноурок</a:t>
            </a:r>
            <a:r>
              <a:rPr lang="ru-RU" sz="2400" b="1" i="1" dirty="0">
                <a:solidFill>
                  <a:srgbClr val="002060"/>
                </a:solidFill>
              </a:rPr>
              <a:t> для детей среднего школьного возраста», 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«Лучший </a:t>
            </a:r>
            <a:r>
              <a:rPr lang="ru-RU" sz="2400" b="1" i="1" dirty="0" err="1">
                <a:solidFill>
                  <a:srgbClr val="002060"/>
                </a:solidFill>
              </a:rPr>
              <a:t>киноурок</a:t>
            </a:r>
            <a:r>
              <a:rPr lang="ru-RU" sz="2400" b="1" i="1" dirty="0">
                <a:solidFill>
                  <a:srgbClr val="002060"/>
                </a:solidFill>
              </a:rPr>
              <a:t> для детей старшего школьного возраста и студентов», </a:t>
            </a:r>
            <a:r>
              <a:rPr lang="ru-RU" sz="2400" b="1" i="1" dirty="0" smtClean="0">
                <a:solidFill>
                  <a:srgbClr val="002060"/>
                </a:solidFill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«</a:t>
            </a:r>
            <a:r>
              <a:rPr lang="ru-RU" sz="2400" b="1" i="1" dirty="0">
                <a:solidFill>
                  <a:srgbClr val="002060"/>
                </a:solidFill>
              </a:rPr>
              <a:t>Лучшая </a:t>
            </a:r>
            <a:r>
              <a:rPr lang="ru-RU" sz="2400" b="1" i="1" dirty="0" err="1">
                <a:solidFill>
                  <a:srgbClr val="002060"/>
                </a:solidFill>
              </a:rPr>
              <a:t>киноигра</a:t>
            </a:r>
            <a:r>
              <a:rPr lang="ru-RU" sz="2400" b="1" i="1" dirty="0">
                <a:solidFill>
                  <a:srgbClr val="002060"/>
                </a:solidFill>
              </a:rPr>
              <a:t>»,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«</a:t>
            </a:r>
            <a:r>
              <a:rPr lang="ru-RU" sz="2400" b="1" i="1" dirty="0">
                <a:solidFill>
                  <a:srgbClr val="002060"/>
                </a:solidFill>
              </a:rPr>
              <a:t>Лучшее киномероприятие для детского лагеря»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95160" y="2970417"/>
            <a:ext cx="4690110" cy="373232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Конкурс организован Институтом изучения детства, семьи и воспитания Российской академии образования при поддержке </a:t>
            </a:r>
            <a:r>
              <a:rPr lang="ru-RU" dirty="0" err="1">
                <a:solidFill>
                  <a:srgbClr val="002060"/>
                </a:solidFill>
              </a:rPr>
              <a:t>Минпросвещения</a:t>
            </a:r>
            <a:r>
              <a:rPr lang="ru-RU" dirty="0">
                <a:solidFill>
                  <a:srgbClr val="002060"/>
                </a:solidFill>
              </a:rPr>
              <a:t> России</a:t>
            </a:r>
          </a:p>
          <a:p>
            <a:endParaRPr lang="ru-RU" dirty="0"/>
          </a:p>
        </p:txBody>
      </p:sp>
      <p:pic>
        <p:nvPicPr>
          <p:cNvPr id="7" name="Picture 2" descr="https://edu.gov.ru/uploads/media/photo/2022/01/31/454c39f6d0b95bc841ef_2000x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" y="2663190"/>
            <a:ext cx="6415817" cy="385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28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987" y="165100"/>
            <a:ext cx="9786937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Проекты платформы </a:t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«Россия-страна возможностей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7387" cy="1957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4519" y="1490663"/>
            <a:ext cx="9572626" cy="845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95902" y="5817870"/>
            <a:ext cx="10309860" cy="674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13" t="7719" r="526" b="6316"/>
          <a:stretch>
            <a:fillRect/>
          </a:stretch>
        </p:blipFill>
        <p:spPr bwMode="auto">
          <a:xfrm>
            <a:off x="1883664" y="1636775"/>
            <a:ext cx="9525000" cy="47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18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Всероссийские молодежные образовательные форумы</a:t>
            </a:r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8" name="Picture 4" descr="https://tatarstan.ru/file/news/761_n1974947_b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25" y="5165388"/>
            <a:ext cx="4044469" cy="151959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vatars.mds.yandex.net/i?id=2cfe47a3bf214b2f4cade0bc6e006a47_l-5216463-images-thumbs&amp;n=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25" y="1528212"/>
            <a:ext cx="4044470" cy="16228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125" y="3353711"/>
            <a:ext cx="4044469" cy="16090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40502" y="339591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Montserrat"/>
              </a:rPr>
              <a:t>Финансирование проектов</a:t>
            </a:r>
          </a:p>
          <a:p>
            <a:r>
              <a:rPr lang="ru-RU" dirty="0" smtClean="0">
                <a:solidFill>
                  <a:srgbClr val="333333"/>
                </a:solidFill>
                <a:latin typeface="Montserrat"/>
              </a:rPr>
              <a:t>Возможность получить </a:t>
            </a:r>
            <a:r>
              <a:rPr lang="ru-RU" dirty="0" err="1" smtClean="0">
                <a:solidFill>
                  <a:srgbClr val="333333"/>
                </a:solidFill>
                <a:latin typeface="Montserrat"/>
              </a:rPr>
              <a:t>грантовую</a:t>
            </a:r>
            <a:r>
              <a:rPr lang="ru-RU" dirty="0" smtClean="0">
                <a:solidFill>
                  <a:srgbClr val="333333"/>
                </a:solidFill>
                <a:latin typeface="Montserrat"/>
              </a:rPr>
              <a:t> поддержку до 1,5 миллионов рублей на реализацию своего проекта</a:t>
            </a:r>
            <a:endParaRPr lang="ru-RU" b="0" i="0" dirty="0">
              <a:solidFill>
                <a:srgbClr val="333333"/>
              </a:solidFill>
              <a:effectLst/>
              <a:latin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1952" y="4876582"/>
            <a:ext cx="6151397" cy="10486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37632" y="160174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GTEesti"/>
              </a:rPr>
              <a:t>Крупнейшие образовательные площадки </a:t>
            </a:r>
            <a:r>
              <a:rPr lang="ru-RU" b="1" dirty="0">
                <a:latin typeface="GTEesti"/>
              </a:rPr>
              <a:t>России</a:t>
            </a:r>
            <a:r>
              <a:rPr lang="ru-RU" dirty="0">
                <a:latin typeface="GTEesti"/>
              </a:rPr>
              <a:t>, </a:t>
            </a:r>
            <a:r>
              <a:rPr lang="ru-RU" dirty="0" smtClean="0">
                <a:latin typeface="GTEesti"/>
              </a:rPr>
              <a:t>которые </a:t>
            </a:r>
            <a:r>
              <a:rPr lang="ru-RU" dirty="0">
                <a:latin typeface="GTEesti"/>
              </a:rPr>
              <a:t>ежегодно </a:t>
            </a:r>
            <a:r>
              <a:rPr lang="ru-RU" dirty="0" smtClean="0">
                <a:latin typeface="GTEesti"/>
              </a:rPr>
              <a:t>собирают </a:t>
            </a:r>
            <a:r>
              <a:rPr lang="ru-RU" dirty="0">
                <a:latin typeface="GTEesti"/>
              </a:rPr>
              <a:t>со всей страны молодых профессионалов из самых разных отраслей: политологов, учителей, управленцев, историков и представителей других специальностей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56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615" y="811620"/>
            <a:ext cx="11283950" cy="14049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РЕГИОНАЛЬНЫЕ КОНКУРСЫ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ПРОФЕССИОНАЛЬНОГО МАСТЕРСТВА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http://artdeadline.ru/wp-content/uploads/sa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947" y="3195636"/>
            <a:ext cx="29527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728" y="2403178"/>
            <a:ext cx="3257550" cy="819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6984" y="2220569"/>
            <a:ext cx="1769552" cy="1769552"/>
          </a:xfrm>
          <a:prstGeom prst="rect">
            <a:avLst/>
          </a:prstGeom>
        </p:spPr>
      </p:pic>
      <p:pic>
        <p:nvPicPr>
          <p:cNvPr id="23554" name="Picture 2" descr="https://avatars.mds.yandex.net/get-socsnippets/5320700/2a00000191494cec4fd5069509f31dbbeb20/square_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8071" y="4251960"/>
            <a:ext cx="1508633" cy="1508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69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9357" t="23238" r="40528" b="22799"/>
          <a:stretch>
            <a:fillRect/>
          </a:stretch>
        </p:blipFill>
        <p:spPr bwMode="auto">
          <a:xfrm>
            <a:off x="611474" y="0"/>
            <a:ext cx="9181750" cy="556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41832" y="5600807"/>
            <a:ext cx="10012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Направление материалов в электронном виде в личном кабинете АИС «Кадры в образовании. Самарская область» – с 01.10.2024 по 14.10.2024;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328" y="8314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методических разработок «Воспитываем вместе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оябрь-декабрь 2024 г.</a:t>
            </a:r>
            <a:b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avatars.mds.yandex.net/get-socsnippets/5320700/2a00000191494cec4fd5069509f31dbbeb20/square_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4257" y="2937064"/>
            <a:ext cx="2770632" cy="277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793" y="740093"/>
            <a:ext cx="11947207" cy="7572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 инновационных дополнительных общеобразовательных общеразвивающих программ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формат»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ноябрь, 2024 г.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904" y="1055011"/>
            <a:ext cx="3257550" cy="81950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9121" y="2189438"/>
            <a:ext cx="11258550" cy="4371023"/>
          </a:xfrm>
        </p:spPr>
        <p:txBody>
          <a:bodyPr/>
          <a:lstStyle/>
          <a:p>
            <a:r>
              <a:rPr lang="ru-RU" dirty="0"/>
              <a:t>Конкурс проводится с целью выявления и распространения лучших практик </a:t>
            </a:r>
            <a:r>
              <a:rPr lang="ru-RU" b="1" dirty="0"/>
              <a:t>дополнительного</a:t>
            </a:r>
            <a:r>
              <a:rPr lang="ru-RU" dirty="0"/>
              <a:t> </a:t>
            </a:r>
            <a:r>
              <a:rPr lang="ru-RU" b="1" dirty="0"/>
              <a:t>образования</a:t>
            </a:r>
            <a:r>
              <a:rPr lang="ru-RU" dirty="0"/>
              <a:t> детей по разработке </a:t>
            </a:r>
            <a:r>
              <a:rPr lang="ru-RU" dirty="0" smtClean="0"/>
              <a:t>инновационных</a:t>
            </a:r>
            <a:r>
              <a:rPr lang="ru-RU" dirty="0"/>
              <a:t> </a:t>
            </a:r>
            <a:r>
              <a:rPr lang="ru-RU" b="1" dirty="0"/>
              <a:t>дополнительных</a:t>
            </a:r>
            <a:r>
              <a:rPr lang="ru-RU" dirty="0"/>
              <a:t> общеобразовательных программ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Организаторы </a:t>
            </a:r>
            <a:r>
              <a:rPr lang="ru-RU" dirty="0"/>
              <a:t>конкурса - </a:t>
            </a:r>
            <a:r>
              <a:rPr lang="ru-RU" b="1" dirty="0"/>
              <a:t>Региональный</a:t>
            </a:r>
            <a:r>
              <a:rPr lang="ru-RU" dirty="0"/>
              <a:t> </a:t>
            </a:r>
            <a:r>
              <a:rPr lang="ru-RU" b="1" dirty="0"/>
              <a:t>модельный</a:t>
            </a:r>
            <a:r>
              <a:rPr lang="ru-RU" dirty="0"/>
              <a:t> </a:t>
            </a:r>
            <a:r>
              <a:rPr lang="ru-RU" b="1" dirty="0"/>
              <a:t>центр</a:t>
            </a:r>
            <a:r>
              <a:rPr lang="ru-RU" dirty="0"/>
              <a:t> </a:t>
            </a:r>
            <a:r>
              <a:rPr lang="ru-RU" b="1" dirty="0"/>
              <a:t>дополнительного</a:t>
            </a:r>
            <a:r>
              <a:rPr lang="ru-RU" dirty="0"/>
              <a:t> </a:t>
            </a:r>
            <a:r>
              <a:rPr lang="ru-RU" b="1" dirty="0"/>
              <a:t>образования</a:t>
            </a:r>
            <a:r>
              <a:rPr lang="ru-RU" dirty="0"/>
              <a:t> детей в </a:t>
            </a:r>
            <a:r>
              <a:rPr lang="ru-RU" b="1" dirty="0"/>
              <a:t>Самарской</a:t>
            </a:r>
            <a:r>
              <a:rPr lang="ru-RU" dirty="0"/>
              <a:t> </a:t>
            </a:r>
            <a:r>
              <a:rPr lang="ru-RU" b="1" dirty="0"/>
              <a:t>области</a:t>
            </a:r>
            <a:r>
              <a:rPr lang="ru-RU" dirty="0"/>
              <a:t> ГБОУ ДО СО СДДЮТ. Учредители конкурса - Министерство </a:t>
            </a:r>
            <a:r>
              <a:rPr lang="ru-RU" b="1" dirty="0"/>
              <a:t>образования</a:t>
            </a:r>
            <a:r>
              <a:rPr lang="ru-RU" dirty="0"/>
              <a:t> и науки </a:t>
            </a:r>
            <a:r>
              <a:rPr lang="ru-RU" b="1" dirty="0"/>
              <a:t>Самарской</a:t>
            </a:r>
            <a:r>
              <a:rPr lang="ru-RU" dirty="0"/>
              <a:t> </a:t>
            </a:r>
            <a:r>
              <a:rPr lang="ru-RU" b="1" dirty="0"/>
              <a:t>области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012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13693" y="308768"/>
            <a:ext cx="98972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отборочные туры молодежных Дельфийских игр России на территории Самарской области в 2025 году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январь-февраль 2025г.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825625"/>
            <a:ext cx="11120438" cy="4351338"/>
          </a:xfrm>
        </p:spPr>
        <p:txBody>
          <a:bodyPr/>
          <a:lstStyle/>
          <a:p>
            <a:r>
              <a:rPr lang="ru-RU" dirty="0" smtClean="0"/>
              <a:t>Номинация «Искусство воспитания»</a:t>
            </a:r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/>
              <a:t>Возрастные категории</a:t>
            </a:r>
            <a:endParaRPr lang="ru-RU" b="1" i="1" dirty="0"/>
          </a:p>
          <a:p>
            <a:r>
              <a:rPr lang="ru-RU" dirty="0" smtClean="0"/>
              <a:t>18-20 лет</a:t>
            </a:r>
            <a:endParaRPr lang="ru-RU" dirty="0"/>
          </a:p>
          <a:p>
            <a:r>
              <a:rPr lang="ru-RU" dirty="0" smtClean="0"/>
              <a:t>21-24 лет</a:t>
            </a:r>
          </a:p>
          <a:p>
            <a:pPr marL="0" indent="0">
              <a:buNone/>
            </a:pPr>
            <a:r>
              <a:rPr lang="ru-RU" b="1" i="1" dirty="0" smtClean="0"/>
              <a:t>Конкурсные испытания</a:t>
            </a:r>
          </a:p>
          <a:p>
            <a:pPr marL="0" indent="0" algn="just">
              <a:buNone/>
            </a:pPr>
            <a:r>
              <a:rPr lang="ru-RU" dirty="0" smtClean="0"/>
              <a:t>Портфолио, видеопредставление, видеоролик занятия, </a:t>
            </a:r>
            <a:r>
              <a:rPr lang="ru-RU" dirty="0" err="1" smtClean="0"/>
              <a:t>самопрезентация</a:t>
            </a:r>
            <a:r>
              <a:rPr lang="ru-RU" dirty="0" smtClean="0"/>
              <a:t> по теме</a:t>
            </a:r>
            <a:r>
              <a:rPr lang="ru-RU" smtClean="0"/>
              <a:t>,  устный </a:t>
            </a:r>
            <a:r>
              <a:rPr lang="ru-RU" dirty="0" smtClean="0"/>
              <a:t>рассказ по теме </a:t>
            </a:r>
            <a:r>
              <a:rPr lang="ru-RU" smtClean="0"/>
              <a:t>воспитательных практик, </a:t>
            </a:r>
            <a:r>
              <a:rPr lang="ru-RU" dirty="0" smtClean="0"/>
              <a:t>творческая командная работа</a:t>
            </a:r>
            <a:endParaRPr lang="ru-RU" dirty="0"/>
          </a:p>
        </p:txBody>
      </p:sp>
      <p:pic>
        <p:nvPicPr>
          <p:cNvPr id="13314" name="Picture 2" descr="Дельфийские иг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15094"/>
            <a:ext cx="1558132" cy="155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250825"/>
            <a:ext cx="981551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Региональный </a:t>
            </a:r>
            <a:r>
              <a:rPr lang="ru-RU" sz="3600" b="1" dirty="0">
                <a:solidFill>
                  <a:srgbClr val="002060"/>
                </a:solidFill>
              </a:rPr>
              <a:t>этап Всероссийского профессионального конкурса «Арктур»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8" y="1725930"/>
            <a:ext cx="11044238" cy="486060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800" b="1" i="1" dirty="0" smtClean="0">
                <a:solidFill>
                  <a:srgbClr val="002060"/>
                </a:solidFill>
              </a:rPr>
              <a:t>Февраль-март 2023 г.</a:t>
            </a:r>
          </a:p>
          <a:p>
            <a:pPr marL="0" indent="0">
              <a:buNone/>
            </a:pPr>
            <a:r>
              <a:rPr lang="ru-RU" sz="3600" b="1" i="1" dirty="0" smtClean="0"/>
              <a:t>Четыре номинации</a:t>
            </a:r>
            <a:r>
              <a:rPr lang="ru-RU" sz="3600" dirty="0" smtClean="0"/>
              <a:t>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</a:t>
            </a:r>
          </a:p>
          <a:p>
            <a:pPr algn="just"/>
            <a:r>
              <a:rPr lang="ru-RU" sz="3600" dirty="0" smtClean="0"/>
              <a:t>программа </a:t>
            </a:r>
            <a:r>
              <a:rPr lang="ru-RU" sz="3600" dirty="0"/>
              <a:t>развития образовательной организации, реализующей</a:t>
            </a:r>
            <a:br>
              <a:rPr lang="ru-RU" sz="3600" dirty="0"/>
            </a:br>
            <a:r>
              <a:rPr lang="ru-RU" sz="3600" dirty="0"/>
              <a:t>программы дополнительного образования детей</a:t>
            </a:r>
            <a:r>
              <a:rPr lang="ru-RU" sz="3600" dirty="0" smtClean="0"/>
              <a:t>;</a:t>
            </a:r>
          </a:p>
          <a:p>
            <a:pPr algn="just"/>
            <a:endParaRPr lang="ru-RU" sz="3600" dirty="0" smtClean="0"/>
          </a:p>
          <a:p>
            <a:r>
              <a:rPr lang="ru-RU" sz="3600" dirty="0" smtClean="0"/>
              <a:t>руководитель </a:t>
            </a:r>
            <a:r>
              <a:rPr lang="ru-RU" sz="3600" dirty="0"/>
              <a:t>(заместитель руководителя) организации</a:t>
            </a:r>
            <a:r>
              <a:rPr lang="ru-RU" sz="3600" dirty="0" smtClean="0"/>
              <a:t>;</a:t>
            </a:r>
          </a:p>
          <a:p>
            <a:pPr marL="0" indent="0">
              <a:buNone/>
            </a:pPr>
            <a:endParaRPr lang="ru-RU" sz="3600" dirty="0" smtClean="0"/>
          </a:p>
          <a:p>
            <a:r>
              <a:rPr lang="ru-RU" sz="3600" dirty="0" smtClean="0"/>
              <a:t> </a:t>
            </a:r>
            <a:r>
              <a:rPr lang="ru-RU" sz="3600" dirty="0"/>
              <a:t>методист, сотрудник методической службы</a:t>
            </a:r>
            <a:r>
              <a:rPr lang="ru-RU" sz="3600" dirty="0" smtClean="0"/>
              <a:t>;</a:t>
            </a:r>
          </a:p>
          <a:p>
            <a:pPr marL="0" indent="0">
              <a:buNone/>
            </a:pPr>
            <a:endParaRPr lang="ru-RU" sz="3600" dirty="0" smtClean="0"/>
          </a:p>
          <a:p>
            <a:pPr algn="just"/>
            <a:r>
              <a:rPr lang="ru-RU" sz="3600" dirty="0" smtClean="0"/>
              <a:t>педагогический </a:t>
            </a:r>
            <a:r>
              <a:rPr lang="ru-RU" sz="3600" dirty="0"/>
              <a:t>работник, реализующий </a:t>
            </a:r>
            <a:r>
              <a:rPr lang="ru-RU" sz="3600" dirty="0" smtClean="0"/>
              <a:t>дополнительные общеобразовательные </a:t>
            </a:r>
            <a:r>
              <a:rPr lang="ru-RU" sz="3600" dirty="0"/>
              <a:t>общеразвивающие </a:t>
            </a:r>
            <a:r>
              <a:rPr lang="ru-RU" sz="3600" dirty="0" smtClean="0"/>
              <a:t>и предпрофессиональные </a:t>
            </a:r>
            <a:r>
              <a:rPr lang="ru-RU" sz="3600" dirty="0"/>
              <a:t>программы.</a:t>
            </a:r>
            <a:endParaRPr lang="ru-RU" sz="3600" i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Конкурс &amp;quot;Арктур&amp;quot; ждет участников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7" y="250825"/>
            <a:ext cx="156210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19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75" y="230188"/>
            <a:ext cx="1316850" cy="1316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090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</a:t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«Наставник в системе образования Самарской области» </a:t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95499"/>
            <a:ext cx="11353800" cy="4081464"/>
          </a:xfrm>
        </p:spPr>
        <p:txBody>
          <a:bodyPr/>
          <a:lstStyle/>
          <a:p>
            <a:r>
              <a:rPr lang="ru-RU" dirty="0" smtClean="0"/>
              <a:t>Номинация «Наставник в организации дополнительного образования»</a:t>
            </a:r>
          </a:p>
          <a:p>
            <a:endParaRPr lang="ru-RU" dirty="0" smtClean="0"/>
          </a:p>
          <a:p>
            <a:r>
              <a:rPr lang="ru-RU" dirty="0" smtClean="0"/>
              <a:t>Портфолио состоит из педагогического эссе и описание своей системы наставничества, дорожная карта, программа наставничества, результаты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64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4571" y="230372"/>
            <a:ext cx="10515600" cy="114604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развития профессионализма педагогов в конкурсах педагогического мастерства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8758" y="1636295"/>
            <a:ext cx="11646568" cy="472354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1.Теоретическая подготовленность и научность; концептуальность, знание современных педагогических технологий; систематизация собственного профессионального опыта и др.; </a:t>
            </a:r>
          </a:p>
          <a:p>
            <a:pPr algn="just"/>
            <a:r>
              <a:rPr lang="ru-RU" dirty="0" smtClean="0"/>
              <a:t>2.Удовлетворенность педагогическим трудом, оптимистичность, положительная самооценка, потребность в профессиональном росте; положительное отношение к конкурсу положительно ориентированный образ профессионального «Я» и др.; </a:t>
            </a:r>
          </a:p>
          <a:p>
            <a:pPr algn="just"/>
            <a:r>
              <a:rPr lang="ru-RU" dirty="0" smtClean="0"/>
              <a:t>3.Развитие профессиональных и коммуникативных умений; владение активными формами организации педагогической деятельности; организация деятельности на основе собственной профессиональной позиции и др.; </a:t>
            </a:r>
          </a:p>
          <a:p>
            <a:pPr algn="just"/>
            <a:r>
              <a:rPr lang="ru-RU" dirty="0" smtClean="0"/>
              <a:t>4.Осознанность деятельности и способность преодоления трудностей; способность быть координатором собственной деятельности; принятие личной профессиональной ответственности за результаты и др.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039" y="365125"/>
            <a:ext cx="11387136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Областной конкурс долгосрочных воспитательных проектов особой педагогической и общественной </a:t>
            </a:r>
            <a:r>
              <a:rPr lang="ru-RU" alt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значимости</a:t>
            </a:r>
            <a:br>
              <a:rPr lang="ru-RU" alt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alt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alt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altLang="ru-RU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май 2025 г.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0038" y="2000250"/>
            <a:ext cx="11701461" cy="417671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altLang="ru-RU" b="1" dirty="0" smtClean="0"/>
              <a:t>5 номинаций</a:t>
            </a:r>
          </a:p>
          <a:p>
            <a:r>
              <a:rPr lang="ru-RU" dirty="0"/>
              <a:t>социально значимая и общественная деятельность обучающихся – 12 премий; </a:t>
            </a:r>
            <a:endParaRPr lang="ru-RU" dirty="0" smtClean="0"/>
          </a:p>
          <a:p>
            <a:r>
              <a:rPr lang="ru-RU" dirty="0" smtClean="0"/>
              <a:t>научно-техническое </a:t>
            </a:r>
            <a:r>
              <a:rPr lang="ru-RU" dirty="0"/>
              <a:t>творчество и учебно-исследовательская деятельность обучающихся – 12 премий; </a:t>
            </a:r>
            <a:endParaRPr lang="ru-RU" dirty="0" smtClean="0"/>
          </a:p>
          <a:p>
            <a:r>
              <a:rPr lang="ru-RU" dirty="0" smtClean="0"/>
              <a:t>профессиональное </a:t>
            </a:r>
            <a:r>
              <a:rPr lang="ru-RU" dirty="0"/>
              <a:t>мастерство обучающихся– 12 премий; </a:t>
            </a:r>
            <a:endParaRPr lang="ru-RU" dirty="0" smtClean="0"/>
          </a:p>
          <a:p>
            <a:r>
              <a:rPr lang="ru-RU" dirty="0"/>
              <a:t>х</a:t>
            </a:r>
            <a:r>
              <a:rPr lang="ru-RU" dirty="0" smtClean="0"/>
              <a:t>удожественное </a:t>
            </a:r>
            <a:r>
              <a:rPr lang="ru-RU" dirty="0"/>
              <a:t>творчество обучающихся – 12 премий; </a:t>
            </a:r>
            <a:endParaRPr lang="ru-RU" dirty="0" smtClean="0"/>
          </a:p>
          <a:p>
            <a:r>
              <a:rPr lang="ru-RU" dirty="0" smtClean="0"/>
              <a:t>физическая </a:t>
            </a:r>
            <a:r>
              <a:rPr lang="ru-RU" dirty="0"/>
              <a:t>культура и спорт обучающихся – 12 </a:t>
            </a:r>
            <a:r>
              <a:rPr lang="ru-RU" dirty="0" smtClean="0"/>
              <a:t>премий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Участники конкурса:  </a:t>
            </a:r>
          </a:p>
          <a:p>
            <a:r>
              <a:rPr lang="ru-RU" dirty="0" smtClean="0"/>
              <a:t>педагогические работники </a:t>
            </a:r>
            <a:r>
              <a:rPr lang="ru-RU" dirty="0"/>
              <a:t>со стажем педагогической деятельности не менее пяти </a:t>
            </a:r>
            <a:r>
              <a:rPr lang="ru-RU" dirty="0" smtClean="0"/>
              <a:t>лет</a:t>
            </a:r>
          </a:p>
          <a:p>
            <a:pPr marL="0" indent="0">
              <a:buNone/>
            </a:pPr>
            <a:r>
              <a:rPr lang="ru-RU" dirty="0"/>
              <a:t>основным местом работы которых являются образовательные учреждения всех типов и видов, расположенные на территории Самарской области.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20" y="940755"/>
            <a:ext cx="884870" cy="8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4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287" y="185024"/>
            <a:ext cx="11401425" cy="15494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Городские конкурсы профессионального мастерства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004" y="4772978"/>
            <a:ext cx="1685925" cy="1685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00" y="1734424"/>
            <a:ext cx="3224212" cy="1072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637" y="1734424"/>
            <a:ext cx="1695450" cy="1695450"/>
          </a:xfrm>
          <a:prstGeom prst="rect">
            <a:avLst/>
          </a:prstGeom>
        </p:spPr>
      </p:pic>
      <p:pic>
        <p:nvPicPr>
          <p:cNvPr id="8194" name="Picture 2" descr="https://avatars.mds.yandex.net/i?id=1f4dd556c8ef582c0276d52360063847-5482194-images-thumbs&amp;ref=rim&amp;n=33&amp;w=450&amp;h=1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046" y="3359310"/>
            <a:ext cx="3821906" cy="195738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34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845820"/>
            <a:ext cx="10812779" cy="469773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Окружной этап областного конкурса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инновационных дополнительных общеобразовательных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общеразвивающих</a:t>
            </a:r>
            <a:r>
              <a:rPr lang="ru-RU" sz="2800" b="1" dirty="0" smtClean="0">
                <a:solidFill>
                  <a:srgbClr val="002060"/>
                </a:solidFill>
              </a:rPr>
              <a:t> программ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«Новый формат»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i="1" dirty="0" smtClean="0"/>
              <a:t>Конкурс проводится с 01 октября по 31 октября 2024 года </a:t>
            </a:r>
            <a:br>
              <a:rPr lang="ru-RU" sz="2800" b="1" i="1" dirty="0" smtClean="0"/>
            </a:br>
            <a:r>
              <a:rPr lang="ru-RU" sz="2800" b="1" i="1" dirty="0" smtClean="0"/>
              <a:t>в заочном формате.</a:t>
            </a:r>
            <a:br>
              <a:rPr lang="ru-RU" sz="2800" b="1" i="1" dirty="0" smtClean="0"/>
            </a:b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644" y="3939812"/>
            <a:ext cx="2306805" cy="23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«Ключи успеха»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Городской конкурс методических разработок в сфере работы с детьми с особыми образовательными потребностями (одаренными детьми, детьми, находящимися в трудной жизненной ситуации, детьми с ОВЗ) в дополнительном образовании детей «Ключи успеха»</a:t>
            </a:r>
          </a:p>
          <a:p>
            <a:pPr algn="ctr"/>
            <a:r>
              <a:rPr lang="ru-RU" b="1" dirty="0" smtClean="0"/>
              <a:t>01 марта – 30 апреля 2025</a:t>
            </a:r>
            <a:endParaRPr lang="ru-RU" dirty="0" smtClean="0"/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 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" y="25161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Номинации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Конкурса</a:t>
            </a:r>
            <a:r>
              <a:rPr lang="ru-RU" b="1" baseline="30000" dirty="0" smtClean="0"/>
              <a:t>*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190" y="914400"/>
            <a:ext cx="11510010" cy="5262563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программы (независимо от направленности), реализующиеся в сетевой форме с привлечением специалистов-практиков из реального сектора экономики, организаций спорта, культуры, общественных организаций;</a:t>
            </a:r>
          </a:p>
          <a:p>
            <a:pPr lvl="0"/>
            <a:r>
              <a:rPr lang="ru-RU" sz="2000" dirty="0" smtClean="0"/>
              <a:t>программы (независимо от направленности), реализующиеся в дистанционной форме, или включающие в себя дистанционные курсы;</a:t>
            </a:r>
          </a:p>
          <a:p>
            <a:pPr lvl="0"/>
            <a:r>
              <a:rPr lang="ru-RU" sz="2000" dirty="0" smtClean="0"/>
              <a:t>программы для детей с особыми образовательными потребностями (независимо от направленности), в том числе для детей с ОВЗ, одаренных детей и детей, находящихся в трудной жизненной ситуации;</a:t>
            </a:r>
          </a:p>
          <a:p>
            <a:pPr lvl="0"/>
            <a:r>
              <a:rPr lang="ru-RU" sz="2000" dirty="0" smtClean="0"/>
              <a:t>программы ранней профориентации (независимо от направленности), обеспечивающие ознакомление с профессиями будущего и актуальными для региона профессиями, в том числе педагогического профиля;</a:t>
            </a:r>
          </a:p>
          <a:p>
            <a:pPr lvl="0"/>
            <a:r>
              <a:rPr lang="ru-RU" sz="2000" dirty="0" smtClean="0"/>
              <a:t>программы (естественнонаучно и технической направленностей), обеспечивающие реализацию приоритетных направлений научно-технологического развития страны и региона;</a:t>
            </a:r>
          </a:p>
          <a:p>
            <a:pPr lvl="0"/>
            <a:r>
              <a:rPr lang="ru-RU" sz="2000" dirty="0" smtClean="0"/>
              <a:t>программы (туристско-краеведческой и социально-гуманитарной направленностей), способствующие гражданско-патриотическому воспитанию путем вовлечения детей в туристско-краеведческую деятельность и социальные практики, направленные на развитие культуры межнационального общения и укрепление духовно-нравственных основ личности. 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Номинации Конкурса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771650"/>
            <a:ext cx="10946130" cy="4405313"/>
          </a:xfrm>
        </p:spPr>
        <p:txBody>
          <a:bodyPr/>
          <a:lstStyle/>
          <a:p>
            <a:r>
              <a:rPr lang="ru-RU" b="1" dirty="0" smtClean="0"/>
              <a:t>Сценарий работы с детьми с особыми образовательными потребностями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Воспитательный проект</a:t>
            </a:r>
            <a:r>
              <a:rPr lang="ru-RU" dirty="0" smtClean="0"/>
              <a:t> (в том числе реализуемый в ходе проведения сезонных, заочных, летних смен) для детей с особыми образовательными потребностями;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Дистанционная форма организации работы</a:t>
            </a:r>
            <a:r>
              <a:rPr lang="ru-RU" dirty="0" smtClean="0"/>
              <a:t> с детьми с особыми образовательными потребностями (дистанционные ДОП, конкурсы, игры и т.п.).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71474"/>
            <a:ext cx="11730037" cy="78105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Городской этап конкурса профессионального мастерства «Сердце отдаю детям» </a:t>
            </a:r>
            <a:br>
              <a:rPr lang="ru-RU" altLang="ru-RU" b="1" dirty="0">
                <a:solidFill>
                  <a:srgbClr val="C00000"/>
                </a:solidFill>
              </a:rPr>
            </a:br>
            <a:r>
              <a:rPr lang="ru-RU" altLang="ru-RU" b="1" dirty="0">
                <a:solidFill>
                  <a:srgbClr val="C00000"/>
                </a:solidFill>
              </a:rPr>
              <a:t>(</a:t>
            </a:r>
            <a:r>
              <a:rPr lang="ru-RU" altLang="ru-RU" b="1" i="1" dirty="0" smtClean="0">
                <a:solidFill>
                  <a:srgbClr val="C00000"/>
                </a:solidFill>
              </a:rPr>
              <a:t>декабрь 2024 г.)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75" y="3071813"/>
            <a:ext cx="11644312" cy="41148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Конкурс проводится по номинациям:</a:t>
            </a:r>
          </a:p>
          <a:p>
            <a:r>
              <a:rPr lang="ru-RU" dirty="0"/>
              <a:t>«Педагог дополнительного образования по технической направленности»;</a:t>
            </a:r>
          </a:p>
          <a:p>
            <a:r>
              <a:rPr lang="ru-RU" dirty="0"/>
              <a:t>«Педагог дополнительного образования по художественной направленности»;</a:t>
            </a:r>
          </a:p>
          <a:p>
            <a:r>
              <a:rPr lang="ru-RU" dirty="0"/>
              <a:t>«Педагог дополнительного образования по естественнонаучной направленности»;</a:t>
            </a:r>
          </a:p>
          <a:p>
            <a:r>
              <a:rPr lang="ru-RU" dirty="0"/>
              <a:t>«Педагог дополнительного образования по туристско-краеведческой направленности»;</a:t>
            </a:r>
          </a:p>
          <a:p>
            <a:r>
              <a:rPr lang="ru-RU" dirty="0"/>
              <a:t>«Педагог дополнительного образования по физкультурно-спортивной направленности»;</a:t>
            </a:r>
          </a:p>
          <a:p>
            <a:r>
              <a:rPr lang="ru-RU" dirty="0"/>
              <a:t>«Педагог дополнительного образования по социально-гуманитарной направленности»;</a:t>
            </a:r>
          </a:p>
          <a:p>
            <a:r>
              <a:rPr lang="ru-RU" dirty="0"/>
              <a:t>«Профессиональный дебют в дополнительном образовании»;</a:t>
            </a:r>
          </a:p>
          <a:p>
            <a:r>
              <a:rPr lang="ru-RU" dirty="0"/>
              <a:t>«Педагог-наставник в дополнительном образовании»;</a:t>
            </a:r>
          </a:p>
          <a:p>
            <a:r>
              <a:rPr lang="ru-RU" dirty="0"/>
              <a:t>«Педагог дополнительного образования, работающий с детьми с ОВЗ, с инвалидностью».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844" y="1347789"/>
            <a:ext cx="2795451" cy="152876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476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Городской этап конкурса профессионального мастерства работников сферы дополнительного образования </a:t>
            </a:r>
            <a:b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«Сердце отдаю детям»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3192" y="1825625"/>
            <a:ext cx="11585448" cy="4351338"/>
          </a:xfrm>
        </p:spPr>
        <p:txBody>
          <a:bodyPr>
            <a:normAutofit fontScale="70000" lnSpcReduction="20000"/>
          </a:bodyPr>
          <a:lstStyle/>
          <a:p>
            <a:r>
              <a:rPr lang="ru-RU" u="sng" dirty="0" smtClean="0"/>
              <a:t>11 ноября – 01 декабря 2024 г.</a:t>
            </a:r>
          </a:p>
          <a:p>
            <a:r>
              <a:rPr lang="ru-RU" u="sng" dirty="0" smtClean="0"/>
              <a:t>I этап – заочный этап, проводится в  образовательных организациях  городского округа Самара. </a:t>
            </a:r>
          </a:p>
          <a:p>
            <a:r>
              <a:rPr lang="ru-RU" dirty="0" smtClean="0"/>
              <a:t>Осуществляется прием заявок и конкурсных материалов на электронную почту </a:t>
            </a:r>
            <a:r>
              <a:rPr lang="ru-RU" u="sng" dirty="0" err="1" smtClean="0">
                <a:hlinkClick r:id="rId2"/>
              </a:rPr>
              <a:t>mechta-samara@yandex.ru</a:t>
            </a:r>
            <a:endParaRPr lang="ru-RU" dirty="0" smtClean="0"/>
          </a:p>
          <a:p>
            <a:r>
              <a:rPr lang="ru-RU" dirty="0" smtClean="0"/>
              <a:t>02-06 декабря 2024 г.</a:t>
            </a:r>
          </a:p>
          <a:p>
            <a:r>
              <a:rPr lang="ru-RU" dirty="0" smtClean="0"/>
              <a:t>Оценка конкурсных работ жюри.</a:t>
            </a:r>
          </a:p>
          <a:p>
            <a:r>
              <a:rPr lang="ru-RU" u="sng" dirty="0" smtClean="0"/>
              <a:t>12-13 декабря 2024 г.</a:t>
            </a:r>
          </a:p>
          <a:p>
            <a:r>
              <a:rPr lang="ru-RU" u="sng" dirty="0" smtClean="0"/>
              <a:t>II этап – очный этап городского Конкурса  (Финал).</a:t>
            </a:r>
          </a:p>
          <a:p>
            <a:r>
              <a:rPr lang="ru-RU" dirty="0" smtClean="0"/>
              <a:t>13 декабря 2024 г.</a:t>
            </a:r>
          </a:p>
          <a:p>
            <a:r>
              <a:rPr lang="ru-RU" dirty="0" smtClean="0"/>
              <a:t>Подведения итогов Конкурса. </a:t>
            </a:r>
          </a:p>
          <a:p>
            <a:r>
              <a:rPr lang="ru-RU" dirty="0" smtClean="0"/>
              <a:t>16-25 декабря 2024 г. </a:t>
            </a:r>
          </a:p>
          <a:p>
            <a:r>
              <a:rPr lang="ru-RU" dirty="0" smtClean="0"/>
              <a:t>Публикация итогов на официальном сайте Организаторов </a:t>
            </a:r>
            <a:r>
              <a:rPr lang="ru-RU" u="sng" dirty="0" smtClean="0">
                <a:hlinkClick r:id="rId3"/>
              </a:rPr>
              <a:t>https://do-mechta.minobr63.ru/</a:t>
            </a:r>
            <a:endParaRPr lang="ru-RU" dirty="0" smtClean="0"/>
          </a:p>
          <a:p>
            <a:r>
              <a:rPr lang="ru-RU" dirty="0" smtClean="0"/>
              <a:t>Подготовка дипломов, сертификатов участникам. </a:t>
            </a:r>
          </a:p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 l="25797" t="61299" r="66792" b="25844"/>
          <a:stretch>
            <a:fillRect/>
          </a:stretch>
        </p:blipFill>
        <p:spPr bwMode="auto">
          <a:xfrm>
            <a:off x="0" y="0"/>
            <a:ext cx="117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2728" y="145669"/>
            <a:ext cx="9909048" cy="9150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Городской этап конкурса профессионального мастерства работников сферы дополнительного образования 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«Сердце отдаю детям»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0312" y="1152144"/>
            <a:ext cx="11484864" cy="5107115"/>
          </a:xfrm>
        </p:spPr>
        <p:txBody>
          <a:bodyPr/>
          <a:lstStyle/>
          <a:p>
            <a:r>
              <a:rPr lang="ru-RU" dirty="0" smtClean="0"/>
              <a:t>Индивидуальное конкурсное испытание – открытое занятие для группы обучающихся «Твой путь к самореализации и успеху»  </a:t>
            </a:r>
          </a:p>
          <a:p>
            <a:r>
              <a:rPr lang="ru-RU" dirty="0" smtClean="0"/>
              <a:t>Продолжительность испытания –30 мин.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Групповое конкурсное испытание – импровизационный конкурс, нацеленный на групповую совместную деятельность участников конкурса в соответствии с заданием, содержание которого конкурсантам становится известно непосредственно перед началом конкурсного испытания. </a:t>
            </a:r>
          </a:p>
          <a:p>
            <a:r>
              <a:rPr lang="ru-RU" dirty="0" smtClean="0"/>
              <a:t>Продолжительность испытания – 1 час 30 минут </a:t>
            </a:r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5797" t="61299" r="66792" b="25844"/>
          <a:stretch>
            <a:fillRect/>
          </a:stretch>
        </p:blipFill>
        <p:spPr bwMode="auto">
          <a:xfrm>
            <a:off x="0" y="0"/>
            <a:ext cx="117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65125"/>
            <a:ext cx="10908792" cy="10430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Городской этап конкурса профессионального мастерства работников сферы дополнительного образования </a:t>
            </a:r>
            <a:b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«Сердце отдаю детям»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832" y="2221993"/>
            <a:ext cx="11832336" cy="1892808"/>
          </a:xfrm>
        </p:spPr>
        <p:txBody>
          <a:bodyPr/>
          <a:lstStyle/>
          <a:p>
            <a:r>
              <a:rPr lang="ru-RU" dirty="0" smtClean="0"/>
              <a:t>Конкурсное испытание «Высшая Лига дополнительного образования детей»</a:t>
            </a:r>
          </a:p>
          <a:p>
            <a:r>
              <a:rPr lang="ru-RU" dirty="0" smtClean="0"/>
              <a:t>Общая продолжительность конкурсного испытания – 60 минут.</a:t>
            </a:r>
          </a:p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5797" t="61299" r="66792" b="25844"/>
          <a:stretch>
            <a:fillRect/>
          </a:stretch>
        </p:blipFill>
        <p:spPr bwMode="auto">
          <a:xfrm>
            <a:off x="0" y="0"/>
            <a:ext cx="117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76" y="136525"/>
            <a:ext cx="11696700" cy="10064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Инновационная деятельность УДО на 2024-2025 </a:t>
            </a:r>
            <a:r>
              <a:rPr lang="ru-RU" sz="3600" b="1" dirty="0" err="1" smtClean="0">
                <a:solidFill>
                  <a:schemeClr val="bg1"/>
                </a:solidFill>
              </a:rPr>
              <a:t>уч</a:t>
            </a:r>
            <a:r>
              <a:rPr lang="ru-RU" sz="3600" b="1" dirty="0" smtClean="0">
                <a:solidFill>
                  <a:schemeClr val="bg1"/>
                </a:solidFill>
              </a:rPr>
              <a:t>. од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82168" y="1819656"/>
            <a:ext cx="4456176" cy="4384739"/>
          </a:xfrm>
        </p:spPr>
        <p:txBody>
          <a:bodyPr/>
          <a:lstStyle/>
          <a:p>
            <a:endParaRPr lang="ru-RU" b="1" u="sng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172200" y="1453896"/>
            <a:ext cx="5181600" cy="47230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1. МБУ ДО ЦВР «Парус»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2. МБУ ДО ЦДТ «Ирбис»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3. МБУ ДО ЦДО «Экология детства»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4. МБУ ДО ЦДЮТ «Мечта»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5. МБУ ДО ЦЭВДМ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6. МБУ ДО ЦДО «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Красноглинский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7. МБУ ДО ЦДТ «Радуга успеха»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8. МБУ ДО ЦДТ «Металлург»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9. МБУ ДО ЦДТТ «Поиск»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10. МБУ ДО ЦВР «Крылатый»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11. МБУ ДО ЦВО «Творчество» г.о. Самара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12. МБУ ДО ЦВР «Общение поколений» г.о. Самара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286" t="15856" r="26354" b="6593"/>
          <a:stretch>
            <a:fillRect/>
          </a:stretch>
        </p:blipFill>
        <p:spPr bwMode="auto">
          <a:xfrm>
            <a:off x="612648" y="1700784"/>
            <a:ext cx="4517136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6609" y="1196078"/>
            <a:ext cx="4950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Городские проектные площадки</a:t>
            </a:r>
            <a:endParaRPr lang="ru-RU" b="1" u="sng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93" y="1309687"/>
            <a:ext cx="12006262" cy="1342073"/>
          </a:xfrm>
        </p:spPr>
        <p:txBody>
          <a:bodyPr>
            <a:noAutofit/>
          </a:bodyPr>
          <a:lstStyle/>
          <a:p>
            <a:pPr marL="0" indent="0"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педагогических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«Молодые педагоги дополнительного образования – Самарскому образованию!» 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</a:t>
            </a: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,2025г</a:t>
            </a:r>
            <a:r>
              <a:rPr lang="ru-RU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93" y="2331720"/>
            <a:ext cx="11836717" cy="420624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b="1" i="1" dirty="0" smtClean="0"/>
              <a:t>Номинации Конкурса</a:t>
            </a:r>
          </a:p>
          <a:p>
            <a:pPr lvl="0" algn="just"/>
            <a:r>
              <a:rPr lang="ru-RU" dirty="0" smtClean="0"/>
              <a:t>Карьера </a:t>
            </a:r>
            <a:r>
              <a:rPr lang="ru-RU" dirty="0"/>
              <a:t>и профессиональная траектория.</a:t>
            </a:r>
          </a:p>
          <a:p>
            <a:pPr lvl="0" algn="just"/>
            <a:r>
              <a:rPr lang="ru-RU" dirty="0"/>
              <a:t>Молодежные и детские медиа.</a:t>
            </a:r>
          </a:p>
          <a:p>
            <a:pPr lvl="0" algn="just"/>
            <a:r>
              <a:rPr lang="ru-RU" dirty="0"/>
              <a:t>Взаимодействие с общественными организациями и объединениями.</a:t>
            </a:r>
          </a:p>
          <a:p>
            <a:pPr lvl="0" algn="just"/>
            <a:r>
              <a:rPr lang="ru-RU" dirty="0"/>
              <a:t>Творческие инициативы молодежи.</a:t>
            </a:r>
          </a:p>
          <a:p>
            <a:pPr lvl="0" algn="just"/>
            <a:r>
              <a:rPr lang="ru-RU" dirty="0"/>
              <a:t>Здоровый образ жизни и спорт, туризм и туристская деятельность.</a:t>
            </a:r>
          </a:p>
          <a:p>
            <a:pPr lvl="0" algn="just"/>
            <a:r>
              <a:rPr lang="ru-RU" dirty="0"/>
              <a:t>Патриотическое воспитание.</a:t>
            </a:r>
          </a:p>
          <a:p>
            <a:pPr lvl="0" algn="just"/>
            <a:r>
              <a:rPr lang="ru-RU" dirty="0"/>
              <a:t>Добровольчество.</a:t>
            </a:r>
          </a:p>
          <a:p>
            <a:pPr lvl="0" algn="just"/>
            <a:r>
              <a:rPr lang="ru-RU" dirty="0"/>
              <a:t>Профилактика негативных явлений в молодежной среде и межнациональное взаимодействие.</a:t>
            </a:r>
          </a:p>
        </p:txBody>
      </p:sp>
    </p:spTree>
    <p:extLst>
      <p:ext uri="{BB962C8B-B14F-4D97-AF65-F5344CB8AC3E}">
        <p14:creationId xmlns:p14="http://schemas.microsoft.com/office/powerpoint/2010/main" xmlns="" val="7349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049"/>
            <a:ext cx="117586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фестиваль – конкурс  для педагогов общего и дополнительного  образования 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«Функциональная грамотность  - учимся для жизни» 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2025 г.</a:t>
            </a:r>
            <a:b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175" y="1725612"/>
            <a:ext cx="11815763" cy="49895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Конкурсные задания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конкурс </a:t>
            </a:r>
            <a:r>
              <a:rPr lang="ru-RU" dirty="0"/>
              <a:t>технологических карт или </a:t>
            </a:r>
            <a:r>
              <a:rPr lang="ru-RU" dirty="0" smtClean="0"/>
              <a:t>сценариев  учебных занятий </a:t>
            </a:r>
            <a:r>
              <a:rPr lang="ru-RU" i="1" dirty="0" smtClean="0"/>
              <a:t>(дистанционный этап конкурса)</a:t>
            </a:r>
          </a:p>
          <a:p>
            <a:r>
              <a:rPr lang="ru-RU" dirty="0" smtClean="0"/>
              <a:t>конкурс видеофрагментов  учебных занятий по </a:t>
            </a:r>
            <a:r>
              <a:rPr lang="ru-RU" dirty="0"/>
              <a:t>формированию функциональной </a:t>
            </a:r>
            <a:r>
              <a:rPr lang="ru-RU" dirty="0" smtClean="0"/>
              <a:t>грамотности </a:t>
            </a:r>
            <a:r>
              <a:rPr lang="ru-RU" i="1" dirty="0" smtClean="0"/>
              <a:t>(</a:t>
            </a:r>
            <a:r>
              <a:rPr lang="ru-RU" i="1" dirty="0"/>
              <a:t>дистанционный этап конкурса)</a:t>
            </a:r>
          </a:p>
          <a:p>
            <a:r>
              <a:rPr lang="ru-RU" dirty="0" smtClean="0"/>
              <a:t>защита своей педагогической практики </a:t>
            </a:r>
            <a:r>
              <a:rPr lang="ru-RU" i="1" dirty="0" smtClean="0"/>
              <a:t>(очный этап конкурса)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Виды  функциональной грамотности</a:t>
            </a:r>
            <a:endParaRPr lang="ru-RU" b="1" i="1" dirty="0">
              <a:solidFill>
                <a:srgbClr val="002060"/>
              </a:solidFill>
            </a:endParaRPr>
          </a:p>
          <a:p>
            <a:r>
              <a:rPr lang="ru-RU" dirty="0"/>
              <a:t>математическая грамотность </a:t>
            </a:r>
          </a:p>
          <a:p>
            <a:r>
              <a:rPr lang="ru-RU" dirty="0" smtClean="0"/>
              <a:t>читательская </a:t>
            </a:r>
            <a:r>
              <a:rPr lang="ru-RU" dirty="0"/>
              <a:t>грамотность </a:t>
            </a:r>
            <a:endParaRPr lang="ru-RU" dirty="0" smtClean="0"/>
          </a:p>
          <a:p>
            <a:r>
              <a:rPr lang="ru-RU" dirty="0" smtClean="0"/>
              <a:t>финансовая </a:t>
            </a:r>
            <a:r>
              <a:rPr lang="ru-RU" dirty="0"/>
              <a:t>грамотность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естественно-научная грамотность </a:t>
            </a:r>
            <a:endParaRPr lang="ru-RU" dirty="0" smtClean="0"/>
          </a:p>
          <a:p>
            <a:r>
              <a:rPr lang="ru-RU" dirty="0" smtClean="0"/>
              <a:t>креативное </a:t>
            </a:r>
            <a:r>
              <a:rPr lang="ru-RU" dirty="0"/>
              <a:t>мышление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5" y="400049"/>
            <a:ext cx="1114426" cy="11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51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8531" y="374783"/>
            <a:ext cx="5836518" cy="10786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 повышения квалификации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392" y="220747"/>
            <a:ext cx="3715099" cy="12358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574" t="29621" r="15399" b="35936"/>
          <a:stretch>
            <a:fillRect/>
          </a:stretch>
        </p:blipFill>
        <p:spPr bwMode="auto">
          <a:xfrm>
            <a:off x="99141" y="1867302"/>
            <a:ext cx="11884312" cy="453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157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2881" y="365126"/>
            <a:ext cx="11848698" cy="69365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Центр знаний «Машук» - всероссийский образовательный центр подготовки просветительских и управленческих кадров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г. Пятигорск, Ставропольский край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4036" name="Picture 4" descr="Краткосрочные туры для борьбы с выгоранием, стрит-арт экскурсии и велопоходы по Пятигорску предложили участники программы «Пять вершин гостеприимств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437" y="4492591"/>
            <a:ext cx="2659664" cy="1773456"/>
          </a:xfrm>
          <a:prstGeom prst="rect">
            <a:avLst/>
          </a:prstGeom>
          <a:noFill/>
        </p:spPr>
      </p:pic>
      <p:pic>
        <p:nvPicPr>
          <p:cNvPr id="4403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1502" t="21036" r="8808" b="29429"/>
          <a:stretch>
            <a:fillRect/>
          </a:stretch>
        </p:blipFill>
        <p:spPr bwMode="auto">
          <a:xfrm>
            <a:off x="190900" y="1347538"/>
            <a:ext cx="11810199" cy="25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https://sun9-46.userapi.com/impg/mXbnLoCMApld52JYbgk9qoke7m4VL_vWpSiqjw/uW1DfWK7y9g.jpg?size=2560x1620&amp;quality=95&amp;sign=bd82a92d61f13afecf21a0310b6e6db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193" y="4302286"/>
            <a:ext cx="3133648" cy="1983012"/>
          </a:xfrm>
          <a:prstGeom prst="rect">
            <a:avLst/>
          </a:prstGeom>
          <a:noFill/>
        </p:spPr>
      </p:pic>
      <p:pic>
        <p:nvPicPr>
          <p:cNvPr id="44041" name="Picture 9" descr="https://sun9-17.userapi.com/impg/hwO9z_ekB4mDxsxTVQWF8y5HRU6Yvyzriyrajg/C5G5MRjCZv8.jpg?size=1280x852&amp;quality=95&amp;sign=7d25bdd93416b8d2fee7ecd816bf84a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2562" y="4373217"/>
            <a:ext cx="2986875" cy="1988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786313" y="2357437"/>
            <a:ext cx="7072311" cy="3886199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Дорогу осилит идущий! </a:t>
            </a:r>
          </a:p>
          <a:p>
            <a:pPr algn="ctr"/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endParaRPr lang="ru-RU" altLang="ru-RU" b="1" dirty="0">
              <a:solidFill>
                <a:srgbClr val="00206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Удачи в пути!</a:t>
            </a:r>
            <a:r>
              <a:rPr lang="ru-RU" altLang="ru-RU" dirty="0">
                <a:solidFill>
                  <a:srgbClr val="002060"/>
                </a:solidFill>
              </a:rPr>
              <a:t>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6" descr="http://сердцеотдаю.рф/sites/all/themes/clean_theme/img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1" y="2357438"/>
            <a:ext cx="3151295" cy="315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02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7784" y="1572768"/>
            <a:ext cx="5462016" cy="4604195"/>
          </a:xfrm>
        </p:spPr>
        <p:txBody>
          <a:bodyPr>
            <a:normAutofit/>
          </a:bodyPr>
          <a:lstStyle/>
          <a:p>
            <a:r>
              <a:rPr lang="ru-RU" dirty="0" smtClean="0"/>
              <a:t>1. МБУ ДО ЦДТ «Ирбис»</a:t>
            </a:r>
          </a:p>
          <a:p>
            <a:r>
              <a:rPr lang="ru-RU" dirty="0" smtClean="0"/>
              <a:t>3. МБУ ДО ЦВР «Парус»</a:t>
            </a:r>
          </a:p>
          <a:p>
            <a:r>
              <a:rPr lang="ru-RU" dirty="0" smtClean="0"/>
              <a:t>12. МБУ ДО ЦЭВДМ</a:t>
            </a:r>
          </a:p>
          <a:p>
            <a:r>
              <a:rPr lang="ru-RU" dirty="0" smtClean="0"/>
              <a:t>20. МБУ ДО ЦДОД «Искра»</a:t>
            </a:r>
          </a:p>
          <a:p>
            <a:r>
              <a:rPr lang="ru-RU" dirty="0" smtClean="0"/>
              <a:t>24. МБУ ДО ЦДТТ «Поиск»</a:t>
            </a:r>
          </a:p>
          <a:p>
            <a:r>
              <a:rPr lang="ru-RU" dirty="0" smtClean="0"/>
              <a:t>39. МБУ ДО ЦВО «Творчество»</a:t>
            </a:r>
          </a:p>
          <a:p>
            <a:r>
              <a:rPr lang="ru-RU" dirty="0" smtClean="0"/>
              <a:t>55. МБУ ДО ЦДОД «Экология детства»</a:t>
            </a:r>
          </a:p>
          <a:p>
            <a:r>
              <a:rPr lang="ru-RU" dirty="0" smtClean="0"/>
              <a:t>60. МБУ ДО ЦДТ «Радуга успеха»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6096000" y="1527048"/>
            <a:ext cx="5257800" cy="4649915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Продолжают работу </a:t>
            </a:r>
            <a:r>
              <a:rPr lang="ru-RU" b="1" u="sng" dirty="0" err="1" smtClean="0"/>
              <a:t>РИПы</a:t>
            </a:r>
            <a:endParaRPr lang="ru-RU" b="1" u="sng" dirty="0" smtClean="0"/>
          </a:p>
          <a:p>
            <a:r>
              <a:rPr lang="ru-RU" smtClean="0"/>
              <a:t>МБУ </a:t>
            </a:r>
            <a:r>
              <a:rPr lang="ru-RU" dirty="0" smtClean="0"/>
              <a:t>ДО ЦДТ «Металлург»</a:t>
            </a:r>
          </a:p>
          <a:p>
            <a:r>
              <a:rPr lang="ru-RU" dirty="0" smtClean="0"/>
              <a:t>МБУ ДО ЦВР «Поиск»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5552" y="154813"/>
            <a:ext cx="11740896" cy="73215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Инновационная деятельность УДО на 2024-2025 уч. год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9334" y="976622"/>
            <a:ext cx="8529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Региональные инновационные площадки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4112" y="966088"/>
            <a:ext cx="12057888" cy="5544439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Оформление заявок на статус  федеральных инновационных площадок</a:t>
            </a:r>
          </a:p>
          <a:p>
            <a:pPr>
              <a:buNone/>
            </a:pPr>
            <a:endParaRPr lang="ru-RU" b="1" u="sng" dirty="0" smtClean="0"/>
          </a:p>
          <a:p>
            <a:r>
              <a:rPr lang="ru-RU" u="sng" dirty="0" smtClean="0"/>
              <a:t>МБУ ДО ЦВР «Парус»</a:t>
            </a:r>
          </a:p>
          <a:p>
            <a:r>
              <a:rPr lang="ru-RU" dirty="0" smtClean="0"/>
              <a:t>«Карьерный ориентир»: инновационный инструмент ориентации подростков на рынке труда и в сфере образования региона</a:t>
            </a:r>
          </a:p>
          <a:p>
            <a:r>
              <a:rPr lang="ru-RU" u="sng" dirty="0" smtClean="0"/>
              <a:t>МБУ ДО ЦДОД «Искра»</a:t>
            </a:r>
          </a:p>
          <a:p>
            <a:r>
              <a:rPr lang="ru-RU" dirty="0" smtClean="0"/>
              <a:t>Организационно-методическое сопровождение профилактики детских дорожно-транспортных происшествий</a:t>
            </a:r>
          </a:p>
          <a:p>
            <a:r>
              <a:rPr lang="ru-RU" u="sng" dirty="0" smtClean="0"/>
              <a:t>МБУ ДО ЦДТ «Радуга успеха»</a:t>
            </a:r>
          </a:p>
          <a:p>
            <a:r>
              <a:rPr lang="ru-RU" dirty="0" smtClean="0"/>
              <a:t>Механизм внедрения технологий </a:t>
            </a:r>
            <a:r>
              <a:rPr lang="ru-RU" dirty="0" err="1" smtClean="0"/>
              <a:t>авиамоделирования</a:t>
            </a:r>
            <a:r>
              <a:rPr lang="ru-RU" dirty="0" smtClean="0"/>
              <a:t> и </a:t>
            </a:r>
            <a:r>
              <a:rPr lang="ru-RU" dirty="0" err="1" smtClean="0"/>
              <a:t>дроностроения</a:t>
            </a:r>
            <a:r>
              <a:rPr lang="ru-RU" dirty="0" smtClean="0"/>
              <a:t> в образовательной организации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5552" y="154813"/>
            <a:ext cx="11740896" cy="73215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Инновационная деятельность УДО на 2024-2025 уч. год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4541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Педагоги Самары - победители конкурсов профессионального мастерства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1752" y="1825624"/>
            <a:ext cx="5718048" cy="4584319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 итогам работы жюри федерального заочного этапа </a:t>
            </a:r>
            <a:r>
              <a:rPr lang="ru-RU" b="1" dirty="0" smtClean="0"/>
              <a:t>Всероссийского конкурса профессионального мастерства работников сферы дополнительного образования «Сердце отдаю детям»</a:t>
            </a:r>
            <a:r>
              <a:rPr lang="ru-RU" dirty="0" smtClean="0"/>
              <a:t> на очном этапе Самарскую область представят: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dirty="0" err="1" smtClean="0"/>
              <a:t>Карина</a:t>
            </a:r>
            <a:r>
              <a:rPr lang="ru-RU" dirty="0" smtClean="0"/>
              <a:t> Викторовна Козловская - педагог дополнительного образования МБУ ДО ЦВР "Общение поколений" г.о. Самара, абсолютный победитель XX областного конкурса "Сердце отдаю детям" 2024 - выступит в номинации "Профессиональный дебют в дополнительном образовании"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Всероссийский конкурс педагогических работников «Воспитать человека» -2024</a:t>
            </a:r>
          </a:p>
          <a:p>
            <a:pPr algn="ctr"/>
            <a:r>
              <a:rPr lang="ru-RU" sz="3200" dirty="0" smtClean="0"/>
              <a:t>В номинации «Воспитание и социализация личности» лучшей стала педагог дополнительного образования ЦДТ «Металлург» </a:t>
            </a:r>
          </a:p>
          <a:p>
            <a:pPr algn="ctr">
              <a:buNone/>
            </a:pPr>
            <a:r>
              <a:rPr lang="ru-RU" sz="3200" dirty="0" smtClean="0"/>
              <a:t>г.о. Самара </a:t>
            </a:r>
          </a:p>
          <a:p>
            <a:pPr algn="ctr">
              <a:buNone/>
            </a:pPr>
            <a:r>
              <a:rPr lang="ru-RU" sz="3200" dirty="0" smtClean="0"/>
              <a:t>Беляева Луиза </a:t>
            </a:r>
            <a:r>
              <a:rPr lang="ru-RU" sz="3200" dirty="0" err="1" smtClean="0"/>
              <a:t>Анваровна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7707" y="5184648"/>
            <a:ext cx="5043422" cy="1430528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25797" t="61299" r="66792" b="25844"/>
          <a:stretch>
            <a:fillRect/>
          </a:stretch>
        </p:blipFill>
        <p:spPr bwMode="auto">
          <a:xfrm>
            <a:off x="2615184" y="1645920"/>
            <a:ext cx="1517904" cy="14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818888" y="1825625"/>
            <a:ext cx="6534912" cy="435133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 номинации «Руководитель (заместитель руководителя) образовательной организации, реализующей программы дополнительного образования детей» членами жюри отмечена </a:t>
            </a:r>
            <a:r>
              <a:rPr lang="ru-RU" dirty="0" err="1" smtClean="0"/>
              <a:t>Шамина</a:t>
            </a:r>
            <a:r>
              <a:rPr lang="ru-RU" dirty="0" smtClean="0"/>
              <a:t> Ирина </a:t>
            </a:r>
            <a:r>
              <a:rPr lang="ru-RU" dirty="0" err="1" smtClean="0"/>
              <a:t>Фильсуновна</a:t>
            </a:r>
            <a:r>
              <a:rPr lang="ru-RU" dirty="0" smtClean="0"/>
              <a:t>, директор МБУ ДО Центр эстетического воспитания детей и молодежи г.о. Самара.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номинации «Программа развития образовательной организации, реализующей программы дополнительного образования детей»: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III место - МБУ ДО ЦВР «Общение поколений» г.о. Самара.</a:t>
            </a:r>
            <a:br>
              <a:rPr lang="ru-RU" dirty="0" smtClean="0"/>
            </a:br>
            <a:r>
              <a:rPr lang="ru-RU" dirty="0" smtClean="0"/>
              <a:t>Общественное жюри победителями выбрали МБУ ДО ЦВР «Общение поколений» г.о. Самара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В номинации «Педагогический работник образовательной организации, реализующий дополнительные общеобразовательные программы» III место заняла Кондратьева Ирина Сергеевна, педагог дополнительного образования МБУ ДО «ЦДО «</a:t>
            </a:r>
            <a:r>
              <a:rPr lang="ru-RU" dirty="0" err="1" smtClean="0"/>
              <a:t>Красноглинский</a:t>
            </a:r>
            <a:r>
              <a:rPr lang="ru-RU" dirty="0" smtClean="0"/>
              <a:t>» г.о. Самара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9768" y="264541"/>
            <a:ext cx="11640312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Педагоги Самары - победители конкурсов профессионального мастерства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https://sun9-31.userapi.com/impg/3dEvEsV5HYZEB3aROw-PQ4OoYb6RqqguOM877Q/Ucz1lLwf3PY.jpg?size=1400x1400&amp;quality=95&amp;sign=900b2f13167e9577b5e2a85384a9ce4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24" y="1700784"/>
            <a:ext cx="3836646" cy="3836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6616" y="337693"/>
            <a:ext cx="11722608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Итоги конкурса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«Наставник в системе образования Самарской области - 2023»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85216" y="2194559"/>
            <a:ext cx="11256264" cy="3982403"/>
          </a:xfrm>
        </p:spPr>
        <p:txBody>
          <a:bodyPr/>
          <a:lstStyle/>
          <a:p>
            <a:pPr algn="ctr"/>
            <a:r>
              <a:rPr lang="ru-RU" b="1" dirty="0" smtClean="0"/>
              <a:t>Номинация «Наставник в организации дополнительного образования»</a:t>
            </a:r>
          </a:p>
          <a:p>
            <a:pPr algn="ctr"/>
            <a:r>
              <a:rPr lang="ru-RU" dirty="0" smtClean="0"/>
              <a:t>Победитель – </a:t>
            </a:r>
            <a:r>
              <a:rPr lang="ru-RU" dirty="0" err="1" smtClean="0"/>
              <a:t>Верекина</a:t>
            </a:r>
            <a:r>
              <a:rPr lang="ru-RU" dirty="0" smtClean="0"/>
              <a:t> Людмила Викторовна, педагог-организатор муниципального бюджетного учреждения дополнительного образования «Центр эстетического воспитания детей и молодёжи» городского округа Самара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1888</Words>
  <Application>Microsoft Office PowerPoint</Application>
  <PresentationFormat>Произвольный</PresentationFormat>
  <Paragraphs>226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Критерии развития профессионализма педагогов в конкурсах педагогического мастерства</vt:lpstr>
      <vt:lpstr>Инновационная деятельность УДО на 2024-2025 уч. од</vt:lpstr>
      <vt:lpstr>Слайд 5</vt:lpstr>
      <vt:lpstr>Слайд 6</vt:lpstr>
      <vt:lpstr>Педагоги Самары - победители конкурсов профессионального мастерства</vt:lpstr>
      <vt:lpstr>Слайд 8</vt:lpstr>
      <vt:lpstr>Итоги конкурса  «Наставник в системе образования Самарской области - 2023»</vt:lpstr>
      <vt:lpstr>Слайд 10</vt:lpstr>
      <vt:lpstr>Слайд 11</vt:lpstr>
      <vt:lpstr>Слайд 12</vt:lpstr>
      <vt:lpstr>ВСЕРОССИЙСКИЕ КОНКУРСЫ ПРОФЕССИОНАЛЬНОГО МАСТЕРСТВА</vt:lpstr>
      <vt:lpstr>Всероссийский конкурс профессионального мастерства работников сферы дополнительного образования «Сердце отдаю детям» является главным педагогическим конкурсом системы дополнительного образования детей</vt:lpstr>
      <vt:lpstr>Слайд 15</vt:lpstr>
      <vt:lpstr>Слайд 16</vt:lpstr>
      <vt:lpstr>Слайд 17</vt:lpstr>
      <vt:lpstr>Слайд 18</vt:lpstr>
      <vt:lpstr>Всероссийский конкурс программ и методических кейсов «Лучшая программа организации отдыха детей и их оздоровления»</vt:lpstr>
      <vt:lpstr>Конкурс включает следующие номинации:  «Лучший киноурок для детей младшего школьного возраста»,  «Лучший киноурок для детей среднего школьного возраста»,  «Лучший киноурок для детей старшего школьного возраста и студентов»,  «Лучшая киноигра»,  «Лучшее киномероприятие для детского лагеря»</vt:lpstr>
      <vt:lpstr>Проекты платформы  «Россия-страна возможностей</vt:lpstr>
      <vt:lpstr> Всероссийские молодежные образовательные форумы</vt:lpstr>
      <vt:lpstr>РЕГИОНАЛЬНЫЕ КОНКУРСЫ  ПРОФЕССИОНАЛЬНОГО МАСТЕРСТВА</vt:lpstr>
      <vt:lpstr>Слайд 24</vt:lpstr>
      <vt:lpstr>Областной конкурс методических разработок «Воспитываем вместе» Ноябрь-декабрь 2024 г. </vt:lpstr>
      <vt:lpstr>Областной конкурс инновационных дополнительных общеобразовательных общеразвивающих программ  «Новый формат»   ноябрь, 2024 г. </vt:lpstr>
      <vt:lpstr>Региональные отборочные туры молодежных Дельфийских игр России на территории Самарской области в 2025 году январь-февраль 2025г.</vt:lpstr>
      <vt:lpstr>Региональный этап Всероссийского профессионального конкурса «Арктур»</vt:lpstr>
      <vt:lpstr>Областной конкурс «Наставник в системе образования Самарской области»  </vt:lpstr>
      <vt:lpstr>Областной конкурс долгосрочных воспитательных проектов особой педагогической и общественной значимости  май 2025 г.</vt:lpstr>
      <vt:lpstr>Городские конкурсы профессионального мастерства</vt:lpstr>
      <vt:lpstr>Окружной этап областного конкурса  инновационных дополнительных общеобразовательных  общеразвивающих программ  «Новый формат»  Конкурс проводится с 01 октября по 31 октября 2024 года  в заочном формате.  </vt:lpstr>
      <vt:lpstr>«Ключи успеха» </vt:lpstr>
      <vt:lpstr>Номинации Конкурса* </vt:lpstr>
      <vt:lpstr>Номинации Конкурса </vt:lpstr>
      <vt:lpstr>Городской этап конкурса профессионального мастерства «Сердце отдаю детям»  (декабрь 2024 г.)</vt:lpstr>
      <vt:lpstr>Городской этап конкурса профессионального мастерства работников сферы дополнительного образования  «Сердце отдаю детям»  </vt:lpstr>
      <vt:lpstr>Городской этап конкурса профессионального мастерства работников сферы дополнительного образования  «Сердце отдаю детям»  </vt:lpstr>
      <vt:lpstr>Городской этап конкурса профессионального мастерства работников сферы дополнительного образования  «Сердце отдаю детям»  </vt:lpstr>
      <vt:lpstr>Городской конкурс педагогических инициатив  «Молодые педагоги дополнительного образования – Самарскому образованию!»  март,2025г.  </vt:lpstr>
      <vt:lpstr>Городской фестиваль – конкурс  для педагогов общего и дополнительного  образования  «Функциональная грамотность  - учимся для жизни»  март 2025 г. </vt:lpstr>
      <vt:lpstr>Курсы повышения квалификации</vt:lpstr>
      <vt:lpstr>Центр знаний «Машук» - всероссийский образовательный центр подготовки просветительских и управленческих кадров  г. Пятигорск, Ставропольский край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Апасова Светлана</dc:creator>
  <cp:lastModifiedBy>79171</cp:lastModifiedBy>
  <cp:revision>116</cp:revision>
  <dcterms:created xsi:type="dcterms:W3CDTF">2021-07-22T06:28:42Z</dcterms:created>
  <dcterms:modified xsi:type="dcterms:W3CDTF">2024-09-26T05:35:25Z</dcterms:modified>
</cp:coreProperties>
</file>